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71" r:id="rId2"/>
    <p:sldId id="257" r:id="rId3"/>
    <p:sldId id="306" r:id="rId4"/>
    <p:sldId id="267" r:id="rId5"/>
    <p:sldId id="275" r:id="rId6"/>
    <p:sldId id="276" r:id="rId7"/>
    <p:sldId id="260" r:id="rId8"/>
    <p:sldId id="277" r:id="rId9"/>
    <p:sldId id="281" r:id="rId10"/>
    <p:sldId id="263" r:id="rId11"/>
    <p:sldId id="292" r:id="rId12"/>
    <p:sldId id="298" r:id="rId13"/>
    <p:sldId id="296" r:id="rId14"/>
    <p:sldId id="297" r:id="rId15"/>
    <p:sldId id="293" r:id="rId16"/>
    <p:sldId id="284" r:id="rId17"/>
    <p:sldId id="285" r:id="rId18"/>
    <p:sldId id="286" r:id="rId19"/>
    <p:sldId id="287" r:id="rId20"/>
    <p:sldId id="288" r:id="rId21"/>
    <p:sldId id="289" r:id="rId22"/>
    <p:sldId id="294" r:id="rId23"/>
    <p:sldId id="301" r:id="rId24"/>
    <p:sldId id="295" r:id="rId25"/>
    <p:sldId id="290" r:id="rId26"/>
    <p:sldId id="291" r:id="rId27"/>
    <p:sldId id="300" r:id="rId28"/>
    <p:sldId id="27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24F7D07-0B0D-4156-934D-84CB7FA5C3CD}">
          <p14:sldIdLst>
            <p14:sldId id="271"/>
            <p14:sldId id="257"/>
            <p14:sldId id="306"/>
            <p14:sldId id="267"/>
            <p14:sldId id="275"/>
            <p14:sldId id="276"/>
            <p14:sldId id="260"/>
            <p14:sldId id="277"/>
            <p14:sldId id="281"/>
            <p14:sldId id="263"/>
            <p14:sldId id="292"/>
            <p14:sldId id="298"/>
            <p14:sldId id="296"/>
            <p14:sldId id="297"/>
            <p14:sldId id="293"/>
            <p14:sldId id="284"/>
            <p14:sldId id="285"/>
            <p14:sldId id="286"/>
            <p14:sldId id="287"/>
            <p14:sldId id="288"/>
            <p14:sldId id="289"/>
            <p14:sldId id="294"/>
            <p14:sldId id="301"/>
            <p14:sldId id="295"/>
            <p14:sldId id="290"/>
            <p14:sldId id="291"/>
            <p14:sldId id="300"/>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CBBC34-F04A-49D0-B5B0-E6061A75B006}" v="1" dt="2024-04-23T03:55:38.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71" autoAdjust="0"/>
  </p:normalViewPr>
  <p:slideViewPr>
    <p:cSldViewPr snapToGrid="0">
      <p:cViewPr varScale="1">
        <p:scale>
          <a:sx n="78" d="100"/>
          <a:sy n="78" d="100"/>
        </p:scale>
        <p:origin x="878" y="67"/>
      </p:cViewPr>
      <p:guideLst/>
    </p:cSldViewPr>
  </p:slideViewPr>
  <p:outlineViewPr>
    <p:cViewPr>
      <p:scale>
        <a:sx n="33" d="100"/>
        <a:sy n="33" d="100"/>
      </p:scale>
      <p:origin x="0" y="-1454"/>
    </p:cViewPr>
  </p:outlineViewPr>
  <p:notesTextViewPr>
    <p:cViewPr>
      <p:scale>
        <a:sx n="1" d="1"/>
        <a:sy n="1" d="1"/>
      </p:scale>
      <p:origin x="0" y="0"/>
    </p:cViewPr>
  </p:notesTextViewPr>
  <p:sorterViewPr>
    <p:cViewPr>
      <p:scale>
        <a:sx n="100" d="100"/>
        <a:sy n="100" d="100"/>
      </p:scale>
      <p:origin x="0" y="-636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ali krishna" userId="c8f3a93f441d7c4f" providerId="LiveId" clId="{42CBBC34-F04A-49D0-B5B0-E6061A75B006}"/>
    <pc:docChg chg="undo redo custSel addSld delSld modSld modSection">
      <pc:chgData name="murali krishna" userId="c8f3a93f441d7c4f" providerId="LiveId" clId="{42CBBC34-F04A-49D0-B5B0-E6061A75B006}" dt="2024-05-02T03:50:06.156" v="327" actId="20577"/>
      <pc:docMkLst>
        <pc:docMk/>
      </pc:docMkLst>
      <pc:sldChg chg="modSp mod">
        <pc:chgData name="murali krishna" userId="c8f3a93f441d7c4f" providerId="LiveId" clId="{42CBBC34-F04A-49D0-B5B0-E6061A75B006}" dt="2024-05-02T03:50:06.156" v="327" actId="20577"/>
        <pc:sldMkLst>
          <pc:docMk/>
          <pc:sldMk cId="0" sldId="257"/>
        </pc:sldMkLst>
        <pc:spChg chg="mod">
          <ac:chgData name="murali krishna" userId="c8f3a93f441d7c4f" providerId="LiveId" clId="{42CBBC34-F04A-49D0-B5B0-E6061A75B006}" dt="2024-05-02T03:50:06.156" v="327" actId="20577"/>
          <ac:spMkLst>
            <pc:docMk/>
            <pc:sldMk cId="0" sldId="257"/>
            <ac:spMk id="7" creationId="{13E234A9-E56A-F590-2B8F-96723925BDF3}"/>
          </ac:spMkLst>
        </pc:spChg>
      </pc:sldChg>
      <pc:sldChg chg="addSp delSp modSp add del mod chgLayout">
        <pc:chgData name="murali krishna" userId="c8f3a93f441d7c4f" providerId="LiveId" clId="{42CBBC34-F04A-49D0-B5B0-E6061A75B006}" dt="2024-04-23T04:54:23.568" v="256" actId="2710"/>
        <pc:sldMkLst>
          <pc:docMk/>
          <pc:sldMk cId="0" sldId="260"/>
        </pc:sldMkLst>
        <pc:spChg chg="mod ord">
          <ac:chgData name="murali krishna" userId="c8f3a93f441d7c4f" providerId="LiveId" clId="{42CBBC34-F04A-49D0-B5B0-E6061A75B006}" dt="2024-04-23T03:56:09.332" v="27" actId="700"/>
          <ac:spMkLst>
            <pc:docMk/>
            <pc:sldMk cId="0" sldId="260"/>
            <ac:spMk id="2" creationId="{00000000-0000-0000-0000-000000000000}"/>
          </ac:spMkLst>
        </pc:spChg>
        <pc:spChg chg="add del mod">
          <ac:chgData name="murali krishna" userId="c8f3a93f441d7c4f" providerId="LiveId" clId="{42CBBC34-F04A-49D0-B5B0-E6061A75B006}" dt="2024-04-23T03:56:12.360" v="28" actId="478"/>
          <ac:spMkLst>
            <pc:docMk/>
            <pc:sldMk cId="0" sldId="260"/>
            <ac:spMk id="4" creationId="{20A3B15D-C686-9845-81A3-AED750EDB83A}"/>
          </ac:spMkLst>
        </pc:spChg>
        <pc:spChg chg="add mod ord">
          <ac:chgData name="murali krishna" userId="c8f3a93f441d7c4f" providerId="LiveId" clId="{42CBBC34-F04A-49D0-B5B0-E6061A75B006}" dt="2024-04-23T04:54:23.568" v="256" actId="2710"/>
          <ac:spMkLst>
            <pc:docMk/>
            <pc:sldMk cId="0" sldId="260"/>
            <ac:spMk id="5" creationId="{CF833D0B-E249-2C14-33C7-715C440F5936}"/>
          </ac:spMkLst>
        </pc:spChg>
        <pc:graphicFrameChg chg="del">
          <ac:chgData name="murali krishna" userId="c8f3a93f441d7c4f" providerId="LiveId" clId="{42CBBC34-F04A-49D0-B5B0-E6061A75B006}" dt="2024-04-23T03:55:23.922" v="1" actId="478"/>
          <ac:graphicFrameMkLst>
            <pc:docMk/>
            <pc:sldMk cId="0" sldId="260"/>
            <ac:graphicFrameMk id="3" creationId="{00000000-0000-0000-0000-000000000000}"/>
          </ac:graphicFrameMkLst>
        </pc:graphicFrameChg>
      </pc:sldChg>
      <pc:sldChg chg="del">
        <pc:chgData name="murali krishna" userId="c8f3a93f441d7c4f" providerId="LiveId" clId="{42CBBC34-F04A-49D0-B5B0-E6061A75B006}" dt="2024-04-23T03:58:23.891" v="32" actId="2696"/>
        <pc:sldMkLst>
          <pc:docMk/>
          <pc:sldMk cId="0" sldId="261"/>
        </pc:sldMkLst>
      </pc:sldChg>
      <pc:sldChg chg="modSp mod">
        <pc:chgData name="murali krishna" userId="c8f3a93f441d7c4f" providerId="LiveId" clId="{42CBBC34-F04A-49D0-B5B0-E6061A75B006}" dt="2024-05-02T03:49:58.943" v="308" actId="20577"/>
        <pc:sldMkLst>
          <pc:docMk/>
          <pc:sldMk cId="1962852695" sldId="271"/>
        </pc:sldMkLst>
        <pc:spChg chg="mod">
          <ac:chgData name="murali krishna" userId="c8f3a93f441d7c4f" providerId="LiveId" clId="{42CBBC34-F04A-49D0-B5B0-E6061A75B006}" dt="2024-05-02T03:49:58.943" v="308" actId="20577"/>
          <ac:spMkLst>
            <pc:docMk/>
            <pc:sldMk cId="1962852695" sldId="271"/>
            <ac:spMk id="2" creationId="{D72C48DA-79A9-8E16-5BA8-A3614EEB736D}"/>
          </ac:spMkLst>
        </pc:spChg>
      </pc:sldChg>
      <pc:sldChg chg="modSp mod">
        <pc:chgData name="murali krishna" userId="c8f3a93f441d7c4f" providerId="LiveId" clId="{42CBBC34-F04A-49D0-B5B0-E6061A75B006}" dt="2024-04-23T04:59:05.792" v="286" actId="20577"/>
        <pc:sldMkLst>
          <pc:docMk/>
          <pc:sldMk cId="380326357" sldId="275"/>
        </pc:sldMkLst>
        <pc:spChg chg="mod">
          <ac:chgData name="murali krishna" userId="c8f3a93f441d7c4f" providerId="LiveId" clId="{42CBBC34-F04A-49D0-B5B0-E6061A75B006}" dt="2024-04-23T04:59:05.792" v="286" actId="20577"/>
          <ac:spMkLst>
            <pc:docMk/>
            <pc:sldMk cId="380326357" sldId="275"/>
            <ac:spMk id="3" creationId="{1B77E57D-9F3A-DD03-C622-FAE8ACB60603}"/>
          </ac:spMkLst>
        </pc:spChg>
      </pc:sldChg>
      <pc:sldChg chg="modSp mod">
        <pc:chgData name="murali krishna" userId="c8f3a93f441d7c4f" providerId="LiveId" clId="{42CBBC34-F04A-49D0-B5B0-E6061A75B006}" dt="2024-04-23T04:56:17.828" v="282" actId="20577"/>
        <pc:sldMkLst>
          <pc:docMk/>
          <pc:sldMk cId="558365908" sldId="290"/>
        </pc:sldMkLst>
        <pc:spChg chg="mod">
          <ac:chgData name="murali krishna" userId="c8f3a93f441d7c4f" providerId="LiveId" clId="{42CBBC34-F04A-49D0-B5B0-E6061A75B006}" dt="2024-04-23T04:56:17.828" v="282" actId="20577"/>
          <ac:spMkLst>
            <pc:docMk/>
            <pc:sldMk cId="558365908" sldId="290"/>
            <ac:spMk id="3" creationId="{A0FAC71B-2885-4BCD-F600-26698DDF1332}"/>
          </ac:spMkLst>
        </pc:spChg>
      </pc:sldChg>
      <pc:sldChg chg="add del">
        <pc:chgData name="murali krishna" userId="c8f3a93f441d7c4f" providerId="LiveId" clId="{42CBBC34-F04A-49D0-B5B0-E6061A75B006}" dt="2024-04-23T03:58:17.871" v="31" actId="2696"/>
        <pc:sldMkLst>
          <pc:docMk/>
          <pc:sldMk cId="1202254362"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604FB3-7CA1-42B5-90B5-12419FC4E8DF}" type="datetimeFigureOut">
              <a:rPr lang="en-IN" smtClean="0"/>
              <a:t>06-05-2024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156AD-E2EB-4904-83A3-B0CAD07125C1}" type="slidenum">
              <a:rPr lang="en-IN" smtClean="0"/>
              <a:t>‹#›</a:t>
            </a:fld>
            <a:endParaRPr lang="en-IN"/>
          </a:p>
        </p:txBody>
      </p:sp>
    </p:spTree>
    <p:extLst>
      <p:ext uri="{BB962C8B-B14F-4D97-AF65-F5344CB8AC3E}">
        <p14:creationId xmlns:p14="http://schemas.microsoft.com/office/powerpoint/2010/main" val="1698107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696D9-C31E-B72C-8BE7-9200A15517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6989CB-6D3D-109A-72A5-92BBAE980C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0D98FC3-AFC9-4A4D-C6A0-3ABEF5786276}"/>
              </a:ext>
            </a:extLst>
          </p:cNvPr>
          <p:cNvSpPr>
            <a:spLocks noGrp="1"/>
          </p:cNvSpPr>
          <p:nvPr>
            <p:ph type="dt" sz="half" idx="10"/>
          </p:nvPr>
        </p:nvSpPr>
        <p:spPr/>
        <p:txBody>
          <a:bodyPr/>
          <a:lstStyle/>
          <a:p>
            <a:fld id="{F10DB01B-2B5C-406E-82C8-2F9C909409D5}" type="datetime1">
              <a:rPr lang="en-IN" smtClean="0"/>
              <a:t>06-05-2024</a:t>
            </a:fld>
            <a:endParaRPr lang="en-IN" dirty="0"/>
          </a:p>
        </p:txBody>
      </p:sp>
      <p:sp>
        <p:nvSpPr>
          <p:cNvPr id="5" name="Footer Placeholder 4">
            <a:extLst>
              <a:ext uri="{FF2B5EF4-FFF2-40B4-BE49-F238E27FC236}">
                <a16:creationId xmlns:a16="http://schemas.microsoft.com/office/drawing/2014/main" id="{883B182A-EB2A-5B1D-1B02-C6F4B96614E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B821E89-8105-1EAA-A00A-B3612E0600F1}"/>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3412622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5B6F-4E89-9045-7F54-4AA522BCCD5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7131A2-5857-3BBA-C899-7FB0345BE0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2B755B-CEFB-9F7B-9730-9BBD096B13F4}"/>
              </a:ext>
            </a:extLst>
          </p:cNvPr>
          <p:cNvSpPr>
            <a:spLocks noGrp="1"/>
          </p:cNvSpPr>
          <p:nvPr>
            <p:ph type="dt" sz="half" idx="10"/>
          </p:nvPr>
        </p:nvSpPr>
        <p:spPr/>
        <p:txBody>
          <a:bodyPr/>
          <a:lstStyle/>
          <a:p>
            <a:fld id="{023A66A8-B1EC-45C8-88FB-47CE188F869B}" type="datetime1">
              <a:rPr lang="en-IN" smtClean="0"/>
              <a:t>06-05-2024</a:t>
            </a:fld>
            <a:endParaRPr lang="en-IN" dirty="0"/>
          </a:p>
        </p:txBody>
      </p:sp>
      <p:sp>
        <p:nvSpPr>
          <p:cNvPr id="5" name="Footer Placeholder 4">
            <a:extLst>
              <a:ext uri="{FF2B5EF4-FFF2-40B4-BE49-F238E27FC236}">
                <a16:creationId xmlns:a16="http://schemas.microsoft.com/office/drawing/2014/main" id="{4DCC130F-B63A-C222-4FF9-97CB41EEDB00}"/>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E257EB40-74A7-D601-5F19-B4C1D08C63F4}"/>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808121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A04188-99B3-29CF-71F6-C6F6990B7E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467202F-EC80-38B5-F1C7-B08D23D412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5CBD185-9C28-E0DE-A927-E7B09171B405}"/>
              </a:ext>
            </a:extLst>
          </p:cNvPr>
          <p:cNvSpPr>
            <a:spLocks noGrp="1"/>
          </p:cNvSpPr>
          <p:nvPr>
            <p:ph type="dt" sz="half" idx="10"/>
          </p:nvPr>
        </p:nvSpPr>
        <p:spPr/>
        <p:txBody>
          <a:bodyPr/>
          <a:lstStyle/>
          <a:p>
            <a:fld id="{72C7E253-AF7D-4339-BDBF-1A70C5F6B647}" type="datetime1">
              <a:rPr lang="en-IN" smtClean="0"/>
              <a:t>06-05-2024</a:t>
            </a:fld>
            <a:endParaRPr lang="en-IN" dirty="0"/>
          </a:p>
        </p:txBody>
      </p:sp>
      <p:sp>
        <p:nvSpPr>
          <p:cNvPr id="5" name="Footer Placeholder 4">
            <a:extLst>
              <a:ext uri="{FF2B5EF4-FFF2-40B4-BE49-F238E27FC236}">
                <a16:creationId xmlns:a16="http://schemas.microsoft.com/office/drawing/2014/main" id="{EFBF9D96-98B3-C51B-8EC2-78BE8A47222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77623FD-1410-19CE-EFB3-01A2B396600A}"/>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3497154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DB6C8-12A3-647F-3A5C-005D260AAA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EEE2520-25A8-8EF7-B3C5-64CCD11501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DC63B7F-60E2-5A7D-1F85-4686B30750C9}"/>
              </a:ext>
            </a:extLst>
          </p:cNvPr>
          <p:cNvSpPr>
            <a:spLocks noGrp="1"/>
          </p:cNvSpPr>
          <p:nvPr>
            <p:ph type="dt" sz="half" idx="10"/>
          </p:nvPr>
        </p:nvSpPr>
        <p:spPr/>
        <p:txBody>
          <a:bodyPr/>
          <a:lstStyle/>
          <a:p>
            <a:fld id="{5FC72FFB-68AD-4E24-BCAC-322401C565DF}" type="datetime1">
              <a:rPr lang="en-IN" smtClean="0"/>
              <a:t>06-05-2024</a:t>
            </a:fld>
            <a:endParaRPr lang="en-IN" dirty="0"/>
          </a:p>
        </p:txBody>
      </p:sp>
      <p:sp>
        <p:nvSpPr>
          <p:cNvPr id="5" name="Footer Placeholder 4">
            <a:extLst>
              <a:ext uri="{FF2B5EF4-FFF2-40B4-BE49-F238E27FC236}">
                <a16:creationId xmlns:a16="http://schemas.microsoft.com/office/drawing/2014/main" id="{47624007-167E-63B8-7D02-4A5751B30FD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D148A08B-7C37-AAE0-72B0-F879CBA018D7}"/>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3196477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8EAD-F28C-FD18-D8A1-B90366123B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5291D2-F5C2-F9B1-9CB3-8B28A329F7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F18A0B-95C8-5F97-4C2D-01CC13657477}"/>
              </a:ext>
            </a:extLst>
          </p:cNvPr>
          <p:cNvSpPr>
            <a:spLocks noGrp="1"/>
          </p:cNvSpPr>
          <p:nvPr>
            <p:ph type="dt" sz="half" idx="10"/>
          </p:nvPr>
        </p:nvSpPr>
        <p:spPr/>
        <p:txBody>
          <a:bodyPr/>
          <a:lstStyle/>
          <a:p>
            <a:fld id="{7956F941-43A7-41A4-8557-3248632FEBAE}" type="datetime1">
              <a:rPr lang="en-IN" smtClean="0"/>
              <a:t>06-05-2024</a:t>
            </a:fld>
            <a:endParaRPr lang="en-IN" dirty="0"/>
          </a:p>
        </p:txBody>
      </p:sp>
      <p:sp>
        <p:nvSpPr>
          <p:cNvPr id="5" name="Footer Placeholder 4">
            <a:extLst>
              <a:ext uri="{FF2B5EF4-FFF2-40B4-BE49-F238E27FC236}">
                <a16:creationId xmlns:a16="http://schemas.microsoft.com/office/drawing/2014/main" id="{C36D3C39-A9C0-C750-418F-53703C3ACA3B}"/>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0CC6C31-623D-1895-AC3D-78E1C2709F6B}"/>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226598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D08B2-D27F-E1DC-0345-E84892B908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AC2A87A-3531-0A89-2050-8B56863CBF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FAD192-88F5-6AAA-E10C-C200618147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CAEAD09-A6C0-2A65-7DA8-023BD2DEBD62}"/>
              </a:ext>
            </a:extLst>
          </p:cNvPr>
          <p:cNvSpPr>
            <a:spLocks noGrp="1"/>
          </p:cNvSpPr>
          <p:nvPr>
            <p:ph type="dt" sz="half" idx="10"/>
          </p:nvPr>
        </p:nvSpPr>
        <p:spPr/>
        <p:txBody>
          <a:bodyPr/>
          <a:lstStyle/>
          <a:p>
            <a:fld id="{C92E0978-A702-42BF-BBD0-BD47719D49BC}" type="datetime1">
              <a:rPr lang="en-IN" smtClean="0"/>
              <a:t>06-05-2024</a:t>
            </a:fld>
            <a:endParaRPr lang="en-IN" dirty="0"/>
          </a:p>
        </p:txBody>
      </p:sp>
      <p:sp>
        <p:nvSpPr>
          <p:cNvPr id="6" name="Footer Placeholder 5">
            <a:extLst>
              <a:ext uri="{FF2B5EF4-FFF2-40B4-BE49-F238E27FC236}">
                <a16:creationId xmlns:a16="http://schemas.microsoft.com/office/drawing/2014/main" id="{C2160931-6500-7366-717B-CA6099DA6F8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FB274D4-5507-A7BB-E773-2DC1D4899C87}"/>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1359926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4F502-D221-2DE8-D98F-AA4B8CCE093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35A6175-D6F3-9AED-9C18-B04DAD1820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6DC9FC-30E3-3DE6-EA88-6C14EE246B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CEE235-4C01-000A-F2AA-5936301181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DDEEB8-F294-0CA4-8387-307340CB62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CDD0AA9-A40C-2874-CAE0-03187F375AD7}"/>
              </a:ext>
            </a:extLst>
          </p:cNvPr>
          <p:cNvSpPr>
            <a:spLocks noGrp="1"/>
          </p:cNvSpPr>
          <p:nvPr>
            <p:ph type="dt" sz="half" idx="10"/>
          </p:nvPr>
        </p:nvSpPr>
        <p:spPr/>
        <p:txBody>
          <a:bodyPr/>
          <a:lstStyle/>
          <a:p>
            <a:fld id="{22BE5B0A-0402-42FF-8F14-5EE5B36A15CA}" type="datetime1">
              <a:rPr lang="en-IN" smtClean="0"/>
              <a:t>06-05-2024</a:t>
            </a:fld>
            <a:endParaRPr lang="en-IN" dirty="0"/>
          </a:p>
        </p:txBody>
      </p:sp>
      <p:sp>
        <p:nvSpPr>
          <p:cNvPr id="8" name="Footer Placeholder 7">
            <a:extLst>
              <a:ext uri="{FF2B5EF4-FFF2-40B4-BE49-F238E27FC236}">
                <a16:creationId xmlns:a16="http://schemas.microsoft.com/office/drawing/2014/main" id="{C3784F12-A6A1-5F32-89F0-7CE047C740CA}"/>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EDED7385-38D9-7F87-5910-7329D44430BF}"/>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2257759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0DB05-6478-B90B-1A11-FCB4D60F607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11DBF1-9ACA-95D6-8457-10783930CB37}"/>
              </a:ext>
            </a:extLst>
          </p:cNvPr>
          <p:cNvSpPr>
            <a:spLocks noGrp="1"/>
          </p:cNvSpPr>
          <p:nvPr>
            <p:ph type="dt" sz="half" idx="10"/>
          </p:nvPr>
        </p:nvSpPr>
        <p:spPr/>
        <p:txBody>
          <a:bodyPr/>
          <a:lstStyle/>
          <a:p>
            <a:fld id="{524490C9-0370-43EF-B5CE-B8AAD6700057}" type="datetime1">
              <a:rPr lang="en-IN" smtClean="0"/>
              <a:t>06-05-2024</a:t>
            </a:fld>
            <a:endParaRPr lang="en-IN" dirty="0"/>
          </a:p>
        </p:txBody>
      </p:sp>
      <p:sp>
        <p:nvSpPr>
          <p:cNvPr id="4" name="Footer Placeholder 3">
            <a:extLst>
              <a:ext uri="{FF2B5EF4-FFF2-40B4-BE49-F238E27FC236}">
                <a16:creationId xmlns:a16="http://schemas.microsoft.com/office/drawing/2014/main" id="{403FD433-1125-3F7E-C8BB-D39737D50D42}"/>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766687B8-7E11-A4E5-CB13-DFF98935CE3D}"/>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1918985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CC840A-4127-7DB0-3468-09CE94A37664}"/>
              </a:ext>
            </a:extLst>
          </p:cNvPr>
          <p:cNvSpPr>
            <a:spLocks noGrp="1"/>
          </p:cNvSpPr>
          <p:nvPr>
            <p:ph type="dt" sz="half" idx="10"/>
          </p:nvPr>
        </p:nvSpPr>
        <p:spPr/>
        <p:txBody>
          <a:bodyPr/>
          <a:lstStyle/>
          <a:p>
            <a:fld id="{170785CD-CFE6-485F-9A22-6762E7B92D37}" type="datetime1">
              <a:rPr lang="en-IN" smtClean="0"/>
              <a:t>06-05-2024</a:t>
            </a:fld>
            <a:endParaRPr lang="en-IN" dirty="0"/>
          </a:p>
        </p:txBody>
      </p:sp>
      <p:sp>
        <p:nvSpPr>
          <p:cNvPr id="3" name="Footer Placeholder 2">
            <a:extLst>
              <a:ext uri="{FF2B5EF4-FFF2-40B4-BE49-F238E27FC236}">
                <a16:creationId xmlns:a16="http://schemas.microsoft.com/office/drawing/2014/main" id="{08176D3F-0DD2-8AA5-8A9D-A1317FEAB90A}"/>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B7F8D660-927A-A84C-B29E-A21A6465E204}"/>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709324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0440-AD36-B90B-1435-4E45464838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29AB666-22E3-3543-A320-8AD9901211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3CD5D15-E9EC-690F-AF1F-F8C6C9006A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0AA4C1-5CF9-06BB-09D5-39FE9EB76A1C}"/>
              </a:ext>
            </a:extLst>
          </p:cNvPr>
          <p:cNvSpPr>
            <a:spLocks noGrp="1"/>
          </p:cNvSpPr>
          <p:nvPr>
            <p:ph type="dt" sz="half" idx="10"/>
          </p:nvPr>
        </p:nvSpPr>
        <p:spPr/>
        <p:txBody>
          <a:bodyPr/>
          <a:lstStyle/>
          <a:p>
            <a:fld id="{4015D28A-7401-4FCF-A506-9A90BDC15884}" type="datetime1">
              <a:rPr lang="en-IN" smtClean="0"/>
              <a:t>06-05-2024</a:t>
            </a:fld>
            <a:endParaRPr lang="en-IN" dirty="0"/>
          </a:p>
        </p:txBody>
      </p:sp>
      <p:sp>
        <p:nvSpPr>
          <p:cNvPr id="6" name="Footer Placeholder 5">
            <a:extLst>
              <a:ext uri="{FF2B5EF4-FFF2-40B4-BE49-F238E27FC236}">
                <a16:creationId xmlns:a16="http://schemas.microsoft.com/office/drawing/2014/main" id="{F02AA6A2-45A8-5BFB-FE9D-0754BD4177E9}"/>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0832A79D-AB31-9F7A-B583-25ECAE75395F}"/>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2949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7844-2F31-53D3-B939-825429D65D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FF36A3F-FC0C-C0F9-131F-E9B0671660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54A637F0-E27E-F7A3-61A5-5B8EF10D11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18C111-0636-008E-8769-E4ADD3095796}"/>
              </a:ext>
            </a:extLst>
          </p:cNvPr>
          <p:cNvSpPr>
            <a:spLocks noGrp="1"/>
          </p:cNvSpPr>
          <p:nvPr>
            <p:ph type="dt" sz="half" idx="10"/>
          </p:nvPr>
        </p:nvSpPr>
        <p:spPr/>
        <p:txBody>
          <a:bodyPr/>
          <a:lstStyle/>
          <a:p>
            <a:fld id="{3938CA75-B6D6-4E7E-8924-D9B4D7CBC597}" type="datetime1">
              <a:rPr lang="en-IN" smtClean="0"/>
              <a:t>06-05-2024</a:t>
            </a:fld>
            <a:endParaRPr lang="en-IN" dirty="0"/>
          </a:p>
        </p:txBody>
      </p:sp>
      <p:sp>
        <p:nvSpPr>
          <p:cNvPr id="6" name="Footer Placeholder 5">
            <a:extLst>
              <a:ext uri="{FF2B5EF4-FFF2-40B4-BE49-F238E27FC236}">
                <a16:creationId xmlns:a16="http://schemas.microsoft.com/office/drawing/2014/main" id="{4C39A663-B1FD-3F98-ADD1-19CFD319B3A2}"/>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AF36CFA4-7A92-2B82-5CEA-F3C4139EE6CE}"/>
              </a:ext>
            </a:extLst>
          </p:cNvPr>
          <p:cNvSpPr>
            <a:spLocks noGrp="1"/>
          </p:cNvSpPr>
          <p:nvPr>
            <p:ph type="sldNum" sz="quarter" idx="12"/>
          </p:nvPr>
        </p:nvSpPr>
        <p:spPr/>
        <p:txBody>
          <a:bodyPr/>
          <a:lstStyle/>
          <a:p>
            <a:fld id="{9B91629D-612C-41D2-B3DB-150E62BD0080}" type="slidenum">
              <a:rPr lang="en-IN" smtClean="0"/>
              <a:t>‹#›</a:t>
            </a:fld>
            <a:endParaRPr lang="en-IN" dirty="0"/>
          </a:p>
        </p:txBody>
      </p:sp>
    </p:spTree>
    <p:extLst>
      <p:ext uri="{BB962C8B-B14F-4D97-AF65-F5344CB8AC3E}">
        <p14:creationId xmlns:p14="http://schemas.microsoft.com/office/powerpoint/2010/main" val="3539011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60C4F6-9F36-6068-8350-06B023B7E2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BA2FD8-3F9E-DDF7-7D5E-8791ECF485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4548009-CC17-2694-850E-C6574B87CE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5F7B25-B7A6-4784-95E1-0D241DB961BD}" type="datetime1">
              <a:rPr lang="en-IN" smtClean="0"/>
              <a:t>06-05-2024</a:t>
            </a:fld>
            <a:endParaRPr lang="en-IN" dirty="0"/>
          </a:p>
        </p:txBody>
      </p:sp>
      <p:sp>
        <p:nvSpPr>
          <p:cNvPr id="5" name="Footer Placeholder 4">
            <a:extLst>
              <a:ext uri="{FF2B5EF4-FFF2-40B4-BE49-F238E27FC236}">
                <a16:creationId xmlns:a16="http://schemas.microsoft.com/office/drawing/2014/main" id="{6F10A425-9A3E-DF69-A245-C78F5F051C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EF2920E4-175D-8257-F7DE-D54BE8E6F6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91629D-612C-41D2-B3DB-150E62BD0080}" type="slidenum">
              <a:rPr lang="en-IN" smtClean="0"/>
              <a:t>‹#›</a:t>
            </a:fld>
            <a:endParaRPr lang="en-IN" dirty="0"/>
          </a:p>
        </p:txBody>
      </p:sp>
    </p:spTree>
    <p:extLst>
      <p:ext uri="{BB962C8B-B14F-4D97-AF65-F5344CB8AC3E}">
        <p14:creationId xmlns:p14="http://schemas.microsoft.com/office/powerpoint/2010/main" val="163892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09/ICCV.2019.00009" TargetMode="External"/><Relationship Id="rId2" Type="http://schemas.openxmlformats.org/officeDocument/2006/relationships/hyperlink" Target="http://theconversation.com/detecting-deepfake-videos-in-the-blink-of-an-eye-101072" TargetMode="External"/><Relationship Id="rId1" Type="http://schemas.openxmlformats.org/officeDocument/2006/relationships/slideLayout" Target="../slideLayouts/slideLayout2.xml"/><Relationship Id="rId4" Type="http://schemas.openxmlformats.org/officeDocument/2006/relationships/hyperlink" Target="https://doi.org/10.22215/timreview/1282"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48DA-79A9-8E16-5BA8-A3614EEB736D}"/>
              </a:ext>
            </a:extLst>
          </p:cNvPr>
          <p:cNvSpPr>
            <a:spLocks noGrp="1"/>
          </p:cNvSpPr>
          <p:nvPr>
            <p:ph type="title"/>
          </p:nvPr>
        </p:nvSpPr>
        <p:spPr>
          <a:xfrm>
            <a:off x="704675" y="1904676"/>
            <a:ext cx="11400639" cy="1524324"/>
          </a:xfrm>
        </p:spPr>
        <p:txBody>
          <a:bodyPr>
            <a:normAutofit/>
          </a:bodyPr>
          <a:lstStyle/>
          <a:p>
            <a:pPr algn="ctr">
              <a:lnSpc>
                <a:spcPct val="150000"/>
              </a:lnSpc>
            </a:pPr>
            <a:br>
              <a:rPr lang="en-IN" sz="3200" b="1" dirty="0">
                <a:latin typeface="Times New Roman" panose="02020603050405020304" pitchFamily="18" charset="0"/>
                <a:cs typeface="Times New Roman" panose="02020603050405020304" pitchFamily="18" charset="0"/>
              </a:rPr>
            </a:br>
            <a:r>
              <a:rPr lang="en-IN" sz="2800" b="1" dirty="0">
                <a:latin typeface="Times New Roman" panose="02020603050405020304" pitchFamily="18" charset="0"/>
                <a:cs typeface="Times New Roman" panose="02020603050405020304" pitchFamily="18" charset="0"/>
              </a:rPr>
              <a:t>DEEPFAKE  FACE DETECTION</a:t>
            </a:r>
          </a:p>
        </p:txBody>
      </p:sp>
      <p:sp>
        <p:nvSpPr>
          <p:cNvPr id="9" name="Google Shape;208;p15">
            <a:extLst>
              <a:ext uri="{FF2B5EF4-FFF2-40B4-BE49-F238E27FC236}">
                <a16:creationId xmlns:a16="http://schemas.microsoft.com/office/drawing/2014/main" id="{706CBD6D-47A8-A824-5735-2BAD2A8F863C}"/>
              </a:ext>
            </a:extLst>
          </p:cNvPr>
          <p:cNvSpPr/>
          <p:nvPr/>
        </p:nvSpPr>
        <p:spPr>
          <a:xfrm>
            <a:off x="11205322" y="5980293"/>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r>
              <a:rPr lang="en-US" sz="1400" b="0" i="0" u="none" strike="noStrike" cap="none" dirty="0">
                <a:solidFill>
                  <a:srgbClr val="FFFFFF"/>
                </a:solidFill>
                <a:latin typeface="Libre Franklin"/>
                <a:ea typeface="Libre Franklin"/>
                <a:cs typeface="Libre Franklin"/>
                <a:sym typeface="Libre Franklin"/>
              </a:rPr>
              <a:t>1</a:t>
            </a:r>
            <a:endParaRPr sz="1400" b="0" i="0" u="none" strike="noStrike" cap="none" dirty="0">
              <a:solidFill>
                <a:srgbClr val="FFFFFF"/>
              </a:solidFill>
              <a:latin typeface="Libre Franklin"/>
              <a:ea typeface="Libre Franklin"/>
              <a:cs typeface="Libre Franklin"/>
              <a:sym typeface="Libre Franklin"/>
            </a:endParaRPr>
          </a:p>
        </p:txBody>
      </p:sp>
      <p:sp>
        <p:nvSpPr>
          <p:cNvPr id="10" name="Google Shape;93;p1">
            <a:extLst>
              <a:ext uri="{FF2B5EF4-FFF2-40B4-BE49-F238E27FC236}">
                <a16:creationId xmlns:a16="http://schemas.microsoft.com/office/drawing/2014/main" id="{936539A9-F06D-19BE-5EC7-8893A4BB27E2}"/>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62852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59B43-1570-08DB-A85F-07F44E82523F}"/>
              </a:ext>
            </a:extLst>
          </p:cNvPr>
          <p:cNvSpPr>
            <a:spLocks noGrp="1"/>
          </p:cNvSpPr>
          <p:nvPr>
            <p:ph type="title"/>
          </p:nvPr>
        </p:nvSpPr>
        <p:spPr>
          <a:xfrm>
            <a:off x="-2217517" y="341975"/>
            <a:ext cx="10515600" cy="1325563"/>
          </a:xfrm>
        </p:spPr>
        <p:txBody>
          <a:bodyPr>
            <a:normAutofit/>
          </a:bodyPr>
          <a:lstStyle/>
          <a:p>
            <a:pPr algn="ctr"/>
            <a:r>
              <a:rPr lang="en-US" sz="3200" b="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SYSTEM</a:t>
            </a:r>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REQUIREMENTS</a:t>
            </a:r>
            <a:endParaRPr lang="en-IN" sz="28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45E7F19-A796-4665-696D-6955A711529F}"/>
              </a:ext>
            </a:extLst>
          </p:cNvPr>
          <p:cNvSpPr>
            <a:spLocks noGrp="1"/>
          </p:cNvSpPr>
          <p:nvPr>
            <p:ph idx="1"/>
          </p:nvPr>
        </p:nvSpPr>
        <p:spPr/>
        <p:txBody>
          <a:bodyPr>
            <a:normAutofit/>
          </a:bodyPr>
          <a:lstStyle/>
          <a:p>
            <a:pPr marL="0" indent="0">
              <a:buNone/>
            </a:pPr>
            <a:r>
              <a:rPr lang="en-US" sz="2000" b="1" dirty="0">
                <a:latin typeface="Times New Roman" panose="02020603050405020304" pitchFamily="18" charset="0"/>
                <a:cs typeface="Times New Roman" panose="02020603050405020304" pitchFamily="18" charset="0"/>
              </a:rPr>
              <a:t>Software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Requirements</a:t>
            </a:r>
          </a:p>
          <a:p>
            <a:r>
              <a:rPr lang="en-IN" sz="2000" dirty="0">
                <a:latin typeface="Times New Roman" panose="02020603050405020304" pitchFamily="18" charset="0"/>
                <a:cs typeface="Times New Roman" panose="02020603050405020304" pitchFamily="18" charset="0"/>
              </a:rPr>
              <a:t>Operating System		: Windows 11</a:t>
            </a:r>
          </a:p>
          <a:p>
            <a:r>
              <a:rPr lang="en-IN" sz="2000" dirty="0">
                <a:latin typeface="Times New Roman" panose="02020603050405020304" pitchFamily="18" charset="0"/>
                <a:cs typeface="Times New Roman" panose="02020603050405020304" pitchFamily="18" charset="0"/>
              </a:rPr>
              <a:t>Script Language		: Python 3 or above</a:t>
            </a:r>
          </a:p>
          <a:p>
            <a:r>
              <a:rPr lang="en-IN" sz="2000" dirty="0">
                <a:latin typeface="Times New Roman" panose="02020603050405020304" pitchFamily="18" charset="0"/>
                <a:cs typeface="Times New Roman" panose="02020603050405020304" pitchFamily="18" charset="0"/>
              </a:rPr>
              <a:t>IDE				:  VS Code</a:t>
            </a:r>
          </a:p>
          <a:p>
            <a:r>
              <a:rPr lang="en-IN" sz="2000" dirty="0">
                <a:latin typeface="Times New Roman" panose="02020603050405020304" pitchFamily="18" charset="0"/>
                <a:cs typeface="Times New Roman" panose="02020603050405020304" pitchFamily="18" charset="0"/>
              </a:rPr>
              <a:t>Front end                                       :HTML ,CSS , Java Script</a:t>
            </a:r>
          </a:p>
          <a:p>
            <a:r>
              <a:rPr lang="en-IN" sz="2000" dirty="0">
                <a:latin typeface="Times New Roman" panose="02020603050405020304" pitchFamily="18" charset="0"/>
                <a:cs typeface="Times New Roman" panose="02020603050405020304" pitchFamily="18" charset="0"/>
              </a:rPr>
              <a:t>Framework                                    :Flask</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6" name="Google Shape;93;p1">
            <a:extLst>
              <a:ext uri="{FF2B5EF4-FFF2-40B4-BE49-F238E27FC236}">
                <a16:creationId xmlns:a16="http://schemas.microsoft.com/office/drawing/2014/main" id="{E41470B2-363D-0F27-712E-8ADB8425115D}"/>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D343D5FB-1243-E788-059C-EBBAF03E1CFC}"/>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10</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865225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897B-1678-0685-1BB3-7C54A61E2D3C}"/>
              </a:ext>
            </a:extLst>
          </p:cNvPr>
          <p:cNvSpPr>
            <a:spLocks noGrp="1"/>
          </p:cNvSpPr>
          <p:nvPr>
            <p:ph type="title"/>
          </p:nvPr>
        </p:nvSpPr>
        <p:spPr>
          <a:xfrm>
            <a:off x="838200" y="365126"/>
            <a:ext cx="10515600" cy="824578"/>
          </a:xfrm>
        </p:spPr>
        <p:txBody>
          <a:bodyPr>
            <a:normAutofit fontScale="90000"/>
          </a:bodyPr>
          <a:lstStyle/>
          <a:p>
            <a:r>
              <a:rPr lang="en-US" sz="3100" b="1" dirty="0">
                <a:latin typeface="Times New Roman" panose="02020603050405020304" pitchFamily="18" charset="0"/>
                <a:cs typeface="Times New Roman" panose="02020603050405020304" pitchFamily="18" charset="0"/>
              </a:rPr>
              <a:t>SYSTEM IMPLEMENTATION</a:t>
            </a:r>
            <a:br>
              <a:rPr lang="en-IN" sz="4400" b="1" dirty="0">
                <a:latin typeface="Times New Roman" panose="02020603050405020304" pitchFamily="18" charset="0"/>
                <a:cs typeface="Times New Roman" panose="02020603050405020304" pitchFamily="18" charset="0"/>
              </a:rPr>
            </a:br>
            <a:endParaRPr lang="en-IN" dirty="0"/>
          </a:p>
        </p:txBody>
      </p:sp>
      <p:pic>
        <p:nvPicPr>
          <p:cNvPr id="8" name="Content Placeholder 7">
            <a:extLst>
              <a:ext uri="{FF2B5EF4-FFF2-40B4-BE49-F238E27FC236}">
                <a16:creationId xmlns:a16="http://schemas.microsoft.com/office/drawing/2014/main" id="{39D7E1D4-2A57-3C47-0676-AD9FEF93AF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865" y="1012723"/>
            <a:ext cx="9399638" cy="5164240"/>
          </a:xfrm>
        </p:spPr>
      </p:pic>
      <p:sp>
        <p:nvSpPr>
          <p:cNvPr id="5" name="Google Shape;93;p1">
            <a:extLst>
              <a:ext uri="{FF2B5EF4-FFF2-40B4-BE49-F238E27FC236}">
                <a16:creationId xmlns:a16="http://schemas.microsoft.com/office/drawing/2014/main" id="{BF930F97-6DFB-FEE4-3845-F0771AD7093D}"/>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7C2B1A3D-95E3-2911-7F80-1A9105DE9263}"/>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11</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635980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A7D87-7922-1C2A-B165-E11E4B45D312}"/>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FLOW CHART</a:t>
            </a:r>
            <a:endParaRPr lang="en-IN" sz="2800" b="1"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5013253E-A502-B326-9782-59C2BFD9EC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4731" y="1027906"/>
            <a:ext cx="3231411" cy="5194494"/>
          </a:xfrm>
        </p:spPr>
      </p:pic>
      <p:sp>
        <p:nvSpPr>
          <p:cNvPr id="5" name="Google Shape;93;p1">
            <a:extLst>
              <a:ext uri="{FF2B5EF4-FFF2-40B4-BE49-F238E27FC236}">
                <a16:creationId xmlns:a16="http://schemas.microsoft.com/office/drawing/2014/main" id="{4272D6FA-93B0-6BE5-7357-33903B5D91D6}"/>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6" name="Google Shape;208;p15">
            <a:extLst>
              <a:ext uri="{FF2B5EF4-FFF2-40B4-BE49-F238E27FC236}">
                <a16:creationId xmlns:a16="http://schemas.microsoft.com/office/drawing/2014/main" id="{B5BC03E4-981B-CD8E-E986-E297AEA3570C}"/>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12</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246845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2785-9F74-4DCE-D175-25DC5989BE06}"/>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USE CASE DIAGRAM</a:t>
            </a:r>
            <a:endParaRPr lang="en-IN" sz="2800" b="1" dirty="0">
              <a:latin typeface="Times New Roman" panose="02020603050405020304" pitchFamily="18" charset="0"/>
              <a:cs typeface="Times New Roman" panose="02020603050405020304" pitchFamily="18" charset="0"/>
            </a:endParaRPr>
          </a:p>
        </p:txBody>
      </p:sp>
      <p:pic>
        <p:nvPicPr>
          <p:cNvPr id="11" name="Content Placeholder 10" descr="User with solid fill">
            <a:extLst>
              <a:ext uri="{FF2B5EF4-FFF2-40B4-BE49-F238E27FC236}">
                <a16:creationId xmlns:a16="http://schemas.microsoft.com/office/drawing/2014/main" id="{2690847D-4612-D944-DC4A-63E1B8204C6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080" y="3109119"/>
            <a:ext cx="914400" cy="914400"/>
          </a:xfrm>
        </p:spPr>
      </p:pic>
      <p:cxnSp>
        <p:nvCxnSpPr>
          <p:cNvPr id="13" name="Straight Arrow Connector 12">
            <a:extLst>
              <a:ext uri="{FF2B5EF4-FFF2-40B4-BE49-F238E27FC236}">
                <a16:creationId xmlns:a16="http://schemas.microsoft.com/office/drawing/2014/main" id="{65167BF6-FE91-7717-D6CF-94F59F70240F}"/>
              </a:ext>
            </a:extLst>
          </p:cNvPr>
          <p:cNvCxnSpPr>
            <a:cxnSpLocks/>
          </p:cNvCxnSpPr>
          <p:nvPr/>
        </p:nvCxnSpPr>
        <p:spPr>
          <a:xfrm flipV="1">
            <a:off x="2651760" y="2661920"/>
            <a:ext cx="1971040" cy="1056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016A7AB-D127-DB55-21B6-31E9E3AEF98D}"/>
              </a:ext>
            </a:extLst>
          </p:cNvPr>
          <p:cNvSpPr/>
          <p:nvPr/>
        </p:nvSpPr>
        <p:spPr>
          <a:xfrm>
            <a:off x="4622800" y="2062480"/>
            <a:ext cx="179832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latin typeface="Times New Roman" panose="02020603050405020304" pitchFamily="18" charset="0"/>
                <a:cs typeface="Times New Roman" panose="02020603050405020304" pitchFamily="18" charset="0"/>
              </a:rPr>
              <a:t>Preprocessing video</a:t>
            </a:r>
            <a:endParaRPr lang="en-IN" dirty="0">
              <a:ln w="0"/>
              <a:solidFill>
                <a:schemeClr val="tx1"/>
              </a:solidFill>
              <a:latin typeface="Times New Roman" panose="02020603050405020304" pitchFamily="18" charset="0"/>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A6FAB039-42BD-9EFF-C898-1C599FEA51CB}"/>
              </a:ext>
            </a:extLst>
          </p:cNvPr>
          <p:cNvCxnSpPr>
            <a:cxnSpLocks/>
          </p:cNvCxnSpPr>
          <p:nvPr/>
        </p:nvCxnSpPr>
        <p:spPr>
          <a:xfrm>
            <a:off x="2700020" y="3772177"/>
            <a:ext cx="1902460" cy="15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470A92F-F8B6-3F8F-5667-DC8D3F39651A}"/>
              </a:ext>
            </a:extLst>
          </p:cNvPr>
          <p:cNvSpPr/>
          <p:nvPr/>
        </p:nvSpPr>
        <p:spPr>
          <a:xfrm>
            <a:off x="4668520" y="3348672"/>
            <a:ext cx="183896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Prediction</a:t>
            </a:r>
            <a:endParaRPr lang="en-IN" dirty="0">
              <a:latin typeface="Times New Roman" panose="02020603050405020304" pitchFamily="18" charset="0"/>
              <a:cs typeface="Times New Roman" panose="02020603050405020304" pitchFamily="18" charset="0"/>
            </a:endParaRPr>
          </a:p>
        </p:txBody>
      </p:sp>
      <p:cxnSp>
        <p:nvCxnSpPr>
          <p:cNvPr id="24" name="Straight Arrow Connector 23">
            <a:extLst>
              <a:ext uri="{FF2B5EF4-FFF2-40B4-BE49-F238E27FC236}">
                <a16:creationId xmlns:a16="http://schemas.microsoft.com/office/drawing/2014/main" id="{CFFA157C-A504-F92D-2BCF-668454964EBD}"/>
              </a:ext>
            </a:extLst>
          </p:cNvPr>
          <p:cNvCxnSpPr>
            <a:cxnSpLocks/>
            <a:endCxn id="26" idx="2"/>
          </p:cNvCxnSpPr>
          <p:nvPr/>
        </p:nvCxnSpPr>
        <p:spPr>
          <a:xfrm>
            <a:off x="2651760" y="3839468"/>
            <a:ext cx="1950720" cy="1327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1C4FA0D-2EE7-E069-4D77-611DA7677C28}"/>
              </a:ext>
            </a:extLst>
          </p:cNvPr>
          <p:cNvSpPr/>
          <p:nvPr/>
        </p:nvSpPr>
        <p:spPr>
          <a:xfrm>
            <a:off x="4602480" y="4710113"/>
            <a:ext cx="197104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Fake / Real</a:t>
            </a:r>
            <a:endParaRPr lang="en-IN"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3B945B04-3F45-4696-B947-F8924B6B7978}"/>
              </a:ext>
            </a:extLst>
          </p:cNvPr>
          <p:cNvSpPr txBox="1"/>
          <p:nvPr/>
        </p:nvSpPr>
        <p:spPr>
          <a:xfrm>
            <a:off x="1970376" y="4041418"/>
            <a:ext cx="79380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Model</a:t>
            </a:r>
            <a:endParaRPr lang="en-IN" dirty="0">
              <a:latin typeface="Times New Roman" panose="02020603050405020304" pitchFamily="18" charset="0"/>
              <a:cs typeface="Times New Roman" panose="02020603050405020304" pitchFamily="18" charset="0"/>
            </a:endParaRPr>
          </a:p>
        </p:txBody>
      </p:sp>
      <p:sp>
        <p:nvSpPr>
          <p:cNvPr id="5" name="Google Shape;93;p1">
            <a:extLst>
              <a:ext uri="{FF2B5EF4-FFF2-40B4-BE49-F238E27FC236}">
                <a16:creationId xmlns:a16="http://schemas.microsoft.com/office/drawing/2014/main" id="{723EBEEB-7370-163C-8CF5-211DD1341F63}"/>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6" name="Google Shape;208;p15">
            <a:extLst>
              <a:ext uri="{FF2B5EF4-FFF2-40B4-BE49-F238E27FC236}">
                <a16:creationId xmlns:a16="http://schemas.microsoft.com/office/drawing/2014/main" id="{D4245969-CB39-6EE4-CCF8-5661D0589598}"/>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13</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407899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C9DCA-B19E-3E2D-78C8-3DAC56B692BC}"/>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USE CASE DIAGRAM</a:t>
            </a:r>
            <a:endParaRPr lang="en-IN" sz="2800" dirty="0"/>
          </a:p>
        </p:txBody>
      </p:sp>
      <p:pic>
        <p:nvPicPr>
          <p:cNvPr id="6" name="Content Placeholder 5" descr="User with solid fill">
            <a:extLst>
              <a:ext uri="{FF2B5EF4-FFF2-40B4-BE49-F238E27FC236}">
                <a16:creationId xmlns:a16="http://schemas.microsoft.com/office/drawing/2014/main" id="{D2F0849E-F1C9-0BDC-F064-0628D09880F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7840" y="2824480"/>
            <a:ext cx="914400" cy="1199039"/>
          </a:xfrm>
        </p:spPr>
      </p:pic>
      <p:cxnSp>
        <p:nvCxnSpPr>
          <p:cNvPr id="8" name="Straight Arrow Connector 7">
            <a:extLst>
              <a:ext uri="{FF2B5EF4-FFF2-40B4-BE49-F238E27FC236}">
                <a16:creationId xmlns:a16="http://schemas.microsoft.com/office/drawing/2014/main" id="{90A32CD2-C57D-0335-BA0A-25E75E3DE7C8}"/>
              </a:ext>
            </a:extLst>
          </p:cNvPr>
          <p:cNvCxnSpPr>
            <a:cxnSpLocks/>
          </p:cNvCxnSpPr>
          <p:nvPr/>
        </p:nvCxnSpPr>
        <p:spPr>
          <a:xfrm flipV="1">
            <a:off x="2509520" y="2824480"/>
            <a:ext cx="214376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1CEE4E70-947A-E9BB-4907-2CFDD4138E46}"/>
              </a:ext>
            </a:extLst>
          </p:cNvPr>
          <p:cNvSpPr/>
          <p:nvPr/>
        </p:nvSpPr>
        <p:spPr>
          <a:xfrm>
            <a:off x="4683760" y="2367280"/>
            <a:ext cx="1910082"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Upload video</a:t>
            </a:r>
            <a:endParaRPr lang="en-IN" dirty="0">
              <a:latin typeface="Times New Roman" panose="02020603050405020304" pitchFamily="18"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0FBFDB2E-B339-FC05-25F2-294A77CA7332}"/>
              </a:ext>
            </a:extLst>
          </p:cNvPr>
          <p:cNvCxnSpPr>
            <a:cxnSpLocks/>
            <a:endCxn id="14" idx="2"/>
          </p:cNvCxnSpPr>
          <p:nvPr/>
        </p:nvCxnSpPr>
        <p:spPr>
          <a:xfrm>
            <a:off x="2509520" y="3708479"/>
            <a:ext cx="2225041"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C0436B3-38E1-1F4B-E241-8945B48C5002}"/>
              </a:ext>
            </a:extLst>
          </p:cNvPr>
          <p:cNvSpPr/>
          <p:nvPr/>
        </p:nvSpPr>
        <p:spPr>
          <a:xfrm>
            <a:off x="4734561" y="3708479"/>
            <a:ext cx="1940560" cy="9144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View Output</a:t>
            </a:r>
            <a:endParaRPr lang="en-IN"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A4307779-ED62-1AF9-E3EE-0469A039DEAF}"/>
              </a:ext>
            </a:extLst>
          </p:cNvPr>
          <p:cNvSpPr txBox="1"/>
          <p:nvPr/>
        </p:nvSpPr>
        <p:spPr>
          <a:xfrm>
            <a:off x="1892043" y="3972718"/>
            <a:ext cx="61747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User</a:t>
            </a:r>
            <a:endParaRPr lang="en-IN" dirty="0">
              <a:latin typeface="Times New Roman" panose="02020603050405020304" pitchFamily="18" charset="0"/>
              <a:cs typeface="Times New Roman" panose="02020603050405020304" pitchFamily="18" charset="0"/>
            </a:endParaRPr>
          </a:p>
        </p:txBody>
      </p:sp>
      <p:sp>
        <p:nvSpPr>
          <p:cNvPr id="5" name="Google Shape;93;p1">
            <a:extLst>
              <a:ext uri="{FF2B5EF4-FFF2-40B4-BE49-F238E27FC236}">
                <a16:creationId xmlns:a16="http://schemas.microsoft.com/office/drawing/2014/main" id="{5E1F9DB0-FBF0-AFCF-BD03-9BC5A9E8BAB4}"/>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9" name="Google Shape;208;p15">
            <a:extLst>
              <a:ext uri="{FF2B5EF4-FFF2-40B4-BE49-F238E27FC236}">
                <a16:creationId xmlns:a16="http://schemas.microsoft.com/office/drawing/2014/main" id="{1117ACAA-BF4A-69A1-5672-EFC7200EA93D}"/>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14</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319564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97FA5-A40E-17F7-818C-2151ED8E63D4}"/>
              </a:ext>
            </a:extLst>
          </p:cNvPr>
          <p:cNvSpPr>
            <a:spLocks noGrp="1"/>
          </p:cNvSpPr>
          <p:nvPr>
            <p:ph type="title"/>
          </p:nvPr>
        </p:nvSpPr>
        <p:spPr>
          <a:xfrm>
            <a:off x="838200" y="136526"/>
            <a:ext cx="10515600" cy="1063010"/>
          </a:xfrm>
        </p:spPr>
        <p:txBody>
          <a:bodyPr>
            <a:normAutofit/>
          </a:bodyPr>
          <a:lstStyle/>
          <a:p>
            <a:r>
              <a:rPr lang="en-IN" sz="2800" b="1" dirty="0">
                <a:latin typeface="Times New Roman" panose="02020603050405020304" pitchFamily="18" charset="0"/>
                <a:cs typeface="Times New Roman" panose="02020603050405020304" pitchFamily="18" charset="0"/>
              </a:rPr>
              <a:t>ALGORITHM –GRU(Gated Recurrent Unit)</a:t>
            </a:r>
          </a:p>
        </p:txBody>
      </p:sp>
      <p:sp>
        <p:nvSpPr>
          <p:cNvPr id="3" name="Content Placeholder 2">
            <a:extLst>
              <a:ext uri="{FF2B5EF4-FFF2-40B4-BE49-F238E27FC236}">
                <a16:creationId xmlns:a16="http://schemas.microsoft.com/office/drawing/2014/main" id="{5742940F-088B-0F53-6EE8-B0A47FD8F5A3}"/>
              </a:ext>
            </a:extLst>
          </p:cNvPr>
          <p:cNvSpPr>
            <a:spLocks noGrp="1"/>
          </p:cNvSpPr>
          <p:nvPr>
            <p:ph idx="1"/>
          </p:nvPr>
        </p:nvSpPr>
        <p:spPr>
          <a:xfrm>
            <a:off x="838200" y="983225"/>
            <a:ext cx="10515600" cy="6076335"/>
          </a:xfrm>
        </p:spPr>
        <p:txBody>
          <a:bodyPr>
            <a:normAutofit fontScale="40000" lnSpcReduction="20000"/>
          </a:bodyPr>
          <a:lstStyle/>
          <a:p>
            <a:pPr algn="just">
              <a:lnSpc>
                <a:spcPct val="150000"/>
              </a:lnSpc>
            </a:pPr>
            <a:r>
              <a:rPr lang="en-US" sz="4300" b="0" i="0" dirty="0">
                <a:solidFill>
                  <a:srgbClr val="0D0D0D"/>
                </a:solidFill>
                <a:effectLst/>
                <a:latin typeface="Times New Roman" panose="02020603050405020304" pitchFamily="18" charset="0"/>
                <a:cs typeface="Times New Roman" panose="02020603050405020304" pitchFamily="18" charset="0"/>
              </a:rPr>
              <a:t>The GRU is a type of recurrent neural network (RNN) architecture designed to address the limitations of traditional RNNs, such as the vanishing gradient problem.</a:t>
            </a:r>
          </a:p>
          <a:p>
            <a:pPr algn="just">
              <a:lnSpc>
                <a:spcPct val="150000"/>
              </a:lnSpc>
              <a:buFont typeface="Arial" panose="020B0604020202020204" pitchFamily="34" charset="0"/>
              <a:buChar char="•"/>
            </a:pPr>
            <a:r>
              <a:rPr lang="en-US" sz="4300" b="0" i="0" dirty="0">
                <a:solidFill>
                  <a:srgbClr val="0D0D0D"/>
                </a:solidFill>
                <a:effectLst/>
                <a:latin typeface="Times New Roman" panose="02020603050405020304" pitchFamily="18" charset="0"/>
                <a:cs typeface="Times New Roman" panose="02020603050405020304" pitchFamily="18" charset="0"/>
              </a:rPr>
              <a:t>It is particularly effective in modeling sequential data, making it suitable for tasks like time series prediction, natural language processing, and video analysis.</a:t>
            </a:r>
          </a:p>
          <a:p>
            <a:pPr algn="just">
              <a:lnSpc>
                <a:spcPct val="150000"/>
              </a:lnSpc>
              <a:buFont typeface="Arial" panose="020B0604020202020204" pitchFamily="34" charset="0"/>
              <a:buChar char="•"/>
            </a:pPr>
            <a:r>
              <a:rPr lang="en-US" sz="4300" b="1" i="0" dirty="0">
                <a:solidFill>
                  <a:srgbClr val="0D0D0D"/>
                </a:solidFill>
                <a:effectLst/>
                <a:latin typeface="Times New Roman" panose="02020603050405020304" pitchFamily="18" charset="0"/>
                <a:cs typeface="Times New Roman" panose="02020603050405020304" pitchFamily="18" charset="0"/>
              </a:rPr>
              <a:t>Update Gate</a:t>
            </a:r>
            <a:r>
              <a:rPr lang="en-US" sz="4300" b="0" i="0" dirty="0">
                <a:solidFill>
                  <a:srgbClr val="0D0D0D"/>
                </a:solidFill>
                <a:effectLst/>
                <a:latin typeface="Times New Roman" panose="02020603050405020304" pitchFamily="18" charset="0"/>
                <a:cs typeface="Times New Roman" panose="02020603050405020304" pitchFamily="18" charset="0"/>
              </a:rPr>
              <a:t>: Controls how much of the previous hidden state to retain and how much of the new state to consider.</a:t>
            </a:r>
          </a:p>
          <a:p>
            <a:pPr algn="just">
              <a:lnSpc>
                <a:spcPct val="150000"/>
              </a:lnSpc>
              <a:buFont typeface="Arial" panose="020B0604020202020204" pitchFamily="34" charset="0"/>
              <a:buChar char="•"/>
            </a:pPr>
            <a:r>
              <a:rPr lang="en-US" sz="4300" b="1" i="0" dirty="0">
                <a:solidFill>
                  <a:srgbClr val="0D0D0D"/>
                </a:solidFill>
                <a:effectLst/>
                <a:latin typeface="Times New Roman" panose="02020603050405020304" pitchFamily="18" charset="0"/>
                <a:cs typeface="Times New Roman" panose="02020603050405020304" pitchFamily="18" charset="0"/>
              </a:rPr>
              <a:t>Reset Gate</a:t>
            </a:r>
            <a:r>
              <a:rPr lang="en-US" sz="4300" b="0" i="0" dirty="0">
                <a:solidFill>
                  <a:srgbClr val="0D0D0D"/>
                </a:solidFill>
                <a:effectLst/>
                <a:latin typeface="Times New Roman" panose="02020603050405020304" pitchFamily="18" charset="0"/>
                <a:cs typeface="Times New Roman" panose="02020603050405020304" pitchFamily="18" charset="0"/>
              </a:rPr>
              <a:t>: Determines how much of the previous state should be ignored in computing the new candidate state.</a:t>
            </a:r>
          </a:p>
          <a:p>
            <a:pPr algn="just">
              <a:lnSpc>
                <a:spcPct val="150000"/>
              </a:lnSpc>
              <a:buFont typeface="Arial" panose="020B0604020202020204" pitchFamily="34" charset="0"/>
              <a:buChar char="•"/>
            </a:pPr>
            <a:r>
              <a:rPr lang="en-US" sz="4300" b="1" i="0" dirty="0">
                <a:solidFill>
                  <a:srgbClr val="0D0D0D"/>
                </a:solidFill>
                <a:effectLst/>
                <a:latin typeface="Times New Roman" panose="02020603050405020304" pitchFamily="18" charset="0"/>
                <a:cs typeface="Times New Roman" panose="02020603050405020304" pitchFamily="18" charset="0"/>
              </a:rPr>
              <a:t>Candidate Activation</a:t>
            </a:r>
            <a:r>
              <a:rPr lang="en-US" sz="4300" b="0" i="0" dirty="0">
                <a:solidFill>
                  <a:srgbClr val="0D0D0D"/>
                </a:solidFill>
                <a:effectLst/>
                <a:latin typeface="Times New Roman" panose="02020603050405020304" pitchFamily="18" charset="0"/>
                <a:cs typeface="Times New Roman" panose="02020603050405020304" pitchFamily="18" charset="0"/>
              </a:rPr>
              <a:t>: Computes a new candidate state based on the current input and the previous hidden state.</a:t>
            </a:r>
          </a:p>
          <a:p>
            <a:pPr algn="just">
              <a:lnSpc>
                <a:spcPct val="150000"/>
              </a:lnSpc>
              <a:buFont typeface="Arial" panose="020B0604020202020204" pitchFamily="34" charset="0"/>
              <a:buChar char="•"/>
            </a:pPr>
            <a:r>
              <a:rPr lang="en-US" sz="4300" b="0" i="0" dirty="0">
                <a:solidFill>
                  <a:srgbClr val="0D0D0D"/>
                </a:solidFill>
                <a:effectLst/>
                <a:latin typeface="Times New Roman" panose="02020603050405020304" pitchFamily="18" charset="0"/>
                <a:cs typeface="Times New Roman" panose="02020603050405020304" pitchFamily="18" charset="0"/>
              </a:rPr>
              <a:t>At each time step, the GRU takes an input vector and the previous hidden state as input.</a:t>
            </a:r>
          </a:p>
          <a:p>
            <a:pPr algn="just">
              <a:lnSpc>
                <a:spcPct val="150000"/>
              </a:lnSpc>
              <a:buFont typeface="Arial" panose="020B0604020202020204" pitchFamily="34" charset="0"/>
              <a:buChar char="•"/>
            </a:pPr>
            <a:r>
              <a:rPr lang="en-US" sz="4300" b="0" i="0" dirty="0">
                <a:solidFill>
                  <a:srgbClr val="0D0D0D"/>
                </a:solidFill>
                <a:effectLst/>
                <a:latin typeface="Times New Roman" panose="02020603050405020304" pitchFamily="18" charset="0"/>
                <a:cs typeface="Times New Roman" panose="02020603050405020304" pitchFamily="18" charset="0"/>
              </a:rPr>
              <a:t>The update gate and reset gate are calculated based on the input and previous hidden state.</a:t>
            </a:r>
          </a:p>
          <a:p>
            <a:pPr algn="just">
              <a:lnSpc>
                <a:spcPct val="150000"/>
              </a:lnSpc>
            </a:pPr>
            <a:r>
              <a:rPr lang="en-US" sz="4300" b="0" i="0" dirty="0">
                <a:solidFill>
                  <a:srgbClr val="0D0D0D"/>
                </a:solidFill>
                <a:effectLst/>
                <a:latin typeface="Times New Roman" panose="02020603050405020304" pitchFamily="18" charset="0"/>
                <a:cs typeface="Times New Roman" panose="02020603050405020304" pitchFamily="18" charset="0"/>
              </a:rPr>
              <a:t>Due to their simpler architecture, GRUs are easier to train compared to more complex models.</a:t>
            </a:r>
          </a:p>
          <a:p>
            <a:pPr algn="just">
              <a:lnSpc>
                <a:spcPct val="150000"/>
              </a:lnSpc>
            </a:pPr>
            <a:r>
              <a:rPr lang="en-US" sz="4300" b="0" i="0" dirty="0">
                <a:solidFill>
                  <a:srgbClr val="0D0D0D"/>
                </a:solidFill>
                <a:effectLst/>
                <a:latin typeface="Times New Roman" panose="02020603050405020304" pitchFamily="18" charset="0"/>
                <a:cs typeface="Times New Roman" panose="02020603050405020304" pitchFamily="18" charset="0"/>
              </a:rPr>
              <a:t>The Gated Recurrent Unit (GRU) algorithm offers an efficient and effective solution for modeling sequential data, making it a valuable tool for various machine learning tasks, including deepfake detection.</a:t>
            </a:r>
          </a:p>
          <a:p>
            <a:pPr>
              <a:lnSpc>
                <a:spcPct val="150000"/>
              </a:lnSpc>
            </a:pPr>
            <a:endParaRPr lang="en-US" sz="4300" b="0" i="0" dirty="0">
              <a:solidFill>
                <a:srgbClr val="0D0D0D"/>
              </a:solidFill>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b="0" i="0" dirty="0">
              <a:solidFill>
                <a:srgbClr val="0D0D0D"/>
              </a:solidFill>
              <a:effectLst/>
              <a:latin typeface="Söhne"/>
            </a:endParaRPr>
          </a:p>
          <a:p>
            <a:endParaRPr lang="en-IN" dirty="0"/>
          </a:p>
        </p:txBody>
      </p:sp>
      <p:sp>
        <p:nvSpPr>
          <p:cNvPr id="6" name="Google Shape;93;p1">
            <a:extLst>
              <a:ext uri="{FF2B5EF4-FFF2-40B4-BE49-F238E27FC236}">
                <a16:creationId xmlns:a16="http://schemas.microsoft.com/office/drawing/2014/main" id="{2D966C81-8F22-055F-3A5F-F33465ACF427}"/>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28B0EB9B-0114-255A-2B82-F211918EF0CA}"/>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15</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346150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765B-4824-4603-D13A-5810E1C35ACE}"/>
              </a:ext>
            </a:extLst>
          </p:cNvPr>
          <p:cNvSpPr>
            <a:spLocks noGrp="1"/>
          </p:cNvSpPr>
          <p:nvPr>
            <p:ph type="title"/>
          </p:nvPr>
        </p:nvSpPr>
        <p:spPr>
          <a:xfrm>
            <a:off x="835477" y="62330"/>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SAMPLE CODE</a:t>
            </a:r>
          </a:p>
        </p:txBody>
      </p:sp>
      <p:pic>
        <p:nvPicPr>
          <p:cNvPr id="6" name="Content Placeholder 5">
            <a:extLst>
              <a:ext uri="{FF2B5EF4-FFF2-40B4-BE49-F238E27FC236}">
                <a16:creationId xmlns:a16="http://schemas.microsoft.com/office/drawing/2014/main" id="{893477AB-7CDA-9AEC-37A1-EDFC1F2E75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4740" y="1287463"/>
            <a:ext cx="6339680" cy="5434012"/>
          </a:xfrm>
        </p:spPr>
      </p:pic>
      <p:sp>
        <p:nvSpPr>
          <p:cNvPr id="8" name="Google Shape;93;p1">
            <a:extLst>
              <a:ext uri="{FF2B5EF4-FFF2-40B4-BE49-F238E27FC236}">
                <a16:creationId xmlns:a16="http://schemas.microsoft.com/office/drawing/2014/main" id="{E60A302C-3201-F925-A541-E554D7378500}"/>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9" name="Google Shape;208;p15">
            <a:extLst>
              <a:ext uri="{FF2B5EF4-FFF2-40B4-BE49-F238E27FC236}">
                <a16:creationId xmlns:a16="http://schemas.microsoft.com/office/drawing/2014/main" id="{BBA3FEEA-6ABF-A4DE-89B9-606BA3DCEB73}"/>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16</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65806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22B9-B579-C0B8-070F-C16DA812D048}"/>
              </a:ext>
            </a:extLst>
          </p:cNvPr>
          <p:cNvSpPr>
            <a:spLocks noGrp="1"/>
          </p:cNvSpPr>
          <p:nvPr>
            <p:ph type="title"/>
          </p:nvPr>
        </p:nvSpPr>
        <p:spPr>
          <a:xfrm>
            <a:off x="835477" y="117593"/>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SAMPLE CODE</a:t>
            </a:r>
          </a:p>
        </p:txBody>
      </p:sp>
      <p:pic>
        <p:nvPicPr>
          <p:cNvPr id="6" name="Content Placeholder 5">
            <a:extLst>
              <a:ext uri="{FF2B5EF4-FFF2-40B4-BE49-F238E27FC236}">
                <a16:creationId xmlns:a16="http://schemas.microsoft.com/office/drawing/2014/main" id="{BEAA97E3-06F0-8FB4-EFF5-00B5923E53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888" y="1484549"/>
            <a:ext cx="7449590" cy="4305901"/>
          </a:xfrm>
        </p:spPr>
      </p:pic>
      <p:sp>
        <p:nvSpPr>
          <p:cNvPr id="5" name="Google Shape;93;p1">
            <a:extLst>
              <a:ext uri="{FF2B5EF4-FFF2-40B4-BE49-F238E27FC236}">
                <a16:creationId xmlns:a16="http://schemas.microsoft.com/office/drawing/2014/main" id="{FDEB0973-12C2-CDAC-B678-7B2E9101B1FE}"/>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DDE63940-366B-7D0A-A1C4-C8B943610FAD}"/>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17</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19982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DB6E-44BC-EAB1-BE56-FDD51957D14F}"/>
              </a:ext>
            </a:extLst>
          </p:cNvPr>
          <p:cNvSpPr>
            <a:spLocks noGrp="1"/>
          </p:cNvSpPr>
          <p:nvPr>
            <p:ph type="title"/>
          </p:nvPr>
        </p:nvSpPr>
        <p:spPr>
          <a:xfrm>
            <a:off x="747252" y="186813"/>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SAMPLE CODE</a:t>
            </a:r>
          </a:p>
        </p:txBody>
      </p:sp>
      <p:pic>
        <p:nvPicPr>
          <p:cNvPr id="6" name="Content Placeholder 5">
            <a:extLst>
              <a:ext uri="{FF2B5EF4-FFF2-40B4-BE49-F238E27FC236}">
                <a16:creationId xmlns:a16="http://schemas.microsoft.com/office/drawing/2014/main" id="{E64A238F-FC78-AB19-3B9B-2140057C7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7252" y="1432334"/>
            <a:ext cx="5211096" cy="4351338"/>
          </a:xfrm>
        </p:spPr>
      </p:pic>
      <p:sp>
        <p:nvSpPr>
          <p:cNvPr id="5" name="Google Shape;93;p1">
            <a:extLst>
              <a:ext uri="{FF2B5EF4-FFF2-40B4-BE49-F238E27FC236}">
                <a16:creationId xmlns:a16="http://schemas.microsoft.com/office/drawing/2014/main" id="{D712F0DA-A471-75BB-B163-BD497C0CFFA3}"/>
              </a:ext>
            </a:extLst>
          </p:cNvPr>
          <p:cNvSpPr/>
          <p:nvPr/>
        </p:nvSpPr>
        <p:spPr>
          <a:xfrm>
            <a:off x="117021"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C428C263-34C1-8B8C-D8C6-16B716276139}"/>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18</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7834686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C1B6B-16F1-FEC7-2962-AA3402DD8199}"/>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SAMPLE CODE</a:t>
            </a:r>
          </a:p>
        </p:txBody>
      </p:sp>
      <p:pic>
        <p:nvPicPr>
          <p:cNvPr id="6" name="Content Placeholder 5">
            <a:extLst>
              <a:ext uri="{FF2B5EF4-FFF2-40B4-BE49-F238E27FC236}">
                <a16:creationId xmlns:a16="http://schemas.microsoft.com/office/drawing/2014/main" id="{BD180B10-E5A4-E804-5BF7-F890E6FB12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578" y="1690688"/>
            <a:ext cx="8941760" cy="4351338"/>
          </a:xfrm>
        </p:spPr>
      </p:pic>
      <p:sp>
        <p:nvSpPr>
          <p:cNvPr id="5" name="Google Shape;93;p1">
            <a:extLst>
              <a:ext uri="{FF2B5EF4-FFF2-40B4-BE49-F238E27FC236}">
                <a16:creationId xmlns:a16="http://schemas.microsoft.com/office/drawing/2014/main" id="{47D36096-8BB8-CC30-C302-5C3390C89DFF}"/>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26E5081C-AC4C-2C18-F5FF-EE64CB928F8B}"/>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19</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56905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3E234A9-E56A-F590-2B8F-96723925BDF3}"/>
              </a:ext>
            </a:extLst>
          </p:cNvPr>
          <p:cNvSpPr txBox="1"/>
          <p:nvPr/>
        </p:nvSpPr>
        <p:spPr>
          <a:xfrm>
            <a:off x="873759" y="282636"/>
            <a:ext cx="10109200" cy="3429144"/>
          </a:xfrm>
          <a:prstGeom prst="rect">
            <a:avLst/>
          </a:prstGeom>
          <a:noFill/>
        </p:spPr>
        <p:txBody>
          <a:bodyPr wrap="square" rtlCol="0">
            <a:spAutoFit/>
          </a:bodyPr>
          <a:lstStyle/>
          <a:p>
            <a:pPr algn="ctr">
              <a:lnSpc>
                <a:spcPct val="150000"/>
              </a:lnSpc>
            </a:pPr>
            <a:r>
              <a:rPr lang="en-US" sz="2000" dirty="0">
                <a:latin typeface="Times New Roman" panose="02020603050405020304" pitchFamily="18" charset="0"/>
                <a:cs typeface="Times New Roman" panose="02020603050405020304" pitchFamily="18" charset="0"/>
              </a:rPr>
              <a:t>PROJECT  VIVA-VOCE  PRESENTATION ON </a:t>
            </a:r>
          </a:p>
          <a:p>
            <a:pPr algn="ctr">
              <a:lnSpc>
                <a:spcPct val="150000"/>
              </a:lnSpc>
            </a:pPr>
            <a:r>
              <a:rPr lang="en-IN" sz="2400" b="1" dirty="0">
                <a:latin typeface="Times New Roman" panose="02020603050405020304" pitchFamily="18" charset="0"/>
                <a:cs typeface="Times New Roman" panose="02020603050405020304" pitchFamily="18" charset="0"/>
              </a:rPr>
              <a:t>DEEPFAKE FACE DETECTION </a:t>
            </a:r>
          </a:p>
          <a:p>
            <a:pPr algn="ctr">
              <a:lnSpc>
                <a:spcPct val="150000"/>
              </a:lnSpc>
            </a:pPr>
            <a:r>
              <a:rPr lang="en-IN" sz="1400" dirty="0">
                <a:latin typeface="Times New Roman" panose="02020603050405020304" pitchFamily="18" charset="0"/>
                <a:cs typeface="Times New Roman" panose="02020603050405020304" pitchFamily="18" charset="0"/>
              </a:rPr>
              <a:t>Submitted by</a:t>
            </a:r>
          </a:p>
          <a:p>
            <a:pPr algn="ctr">
              <a:lnSpc>
                <a:spcPct val="150000"/>
              </a:lnSpc>
            </a:pPr>
            <a:r>
              <a:rPr lang="en-IN" sz="1400" b="1" dirty="0">
                <a:latin typeface="Times New Roman" panose="02020603050405020304" pitchFamily="18" charset="0"/>
                <a:cs typeface="Times New Roman" panose="02020603050405020304" pitchFamily="18" charset="0"/>
              </a:rPr>
              <a:t>M. MURALI KRISHNA</a:t>
            </a:r>
          </a:p>
          <a:p>
            <a:pPr algn="ctr">
              <a:lnSpc>
                <a:spcPct val="150000"/>
              </a:lnSpc>
            </a:pPr>
            <a:r>
              <a:rPr lang="en-IN" sz="1400" dirty="0">
                <a:latin typeface="Times New Roman" panose="02020603050405020304" pitchFamily="18" charset="0"/>
                <a:cs typeface="Times New Roman" panose="02020603050405020304" pitchFamily="18" charset="0"/>
              </a:rPr>
              <a:t>Reg. No </a:t>
            </a:r>
            <a:r>
              <a:rPr lang="en-IN" sz="1400" b="1" dirty="0">
                <a:latin typeface="Times New Roman" panose="02020603050405020304" pitchFamily="18"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rPr>
              <a:t>322203320038</a:t>
            </a:r>
            <a:endParaRPr lang="en-IN" sz="1400" b="1" dirty="0">
              <a:latin typeface="Times New Roman" panose="02020603050405020304" pitchFamily="18" charset="0"/>
              <a:cs typeface="Times New Roman" panose="02020603050405020304" pitchFamily="18" charset="0"/>
            </a:endParaRPr>
          </a:p>
          <a:p>
            <a:pPr marL="12700" algn="ctr">
              <a:lnSpc>
                <a:spcPct val="150000"/>
              </a:lnSpc>
              <a:spcBef>
                <a:spcPts val="100"/>
              </a:spcBef>
            </a:pPr>
            <a:r>
              <a:rPr lang="en-US" sz="1400" spc="-15" dirty="0">
                <a:latin typeface="Times New Roman" panose="02020603050405020304" pitchFamily="18" charset="0"/>
                <a:cs typeface="Times New Roman" panose="02020603050405020304" pitchFamily="18" charset="0"/>
              </a:rPr>
              <a:t>Under</a:t>
            </a:r>
            <a:r>
              <a:rPr lang="en-US" sz="1400" spc="10" dirty="0">
                <a:latin typeface="Times New Roman" panose="02020603050405020304" pitchFamily="18" charset="0"/>
                <a:cs typeface="Times New Roman" panose="02020603050405020304" pitchFamily="18" charset="0"/>
              </a:rPr>
              <a:t> </a:t>
            </a:r>
            <a:r>
              <a:rPr lang="en-US" sz="1400" spc="-10" dirty="0">
                <a:latin typeface="Times New Roman" panose="02020603050405020304" pitchFamily="18" charset="0"/>
                <a:cs typeface="Times New Roman" panose="02020603050405020304" pitchFamily="18" charset="0"/>
              </a:rPr>
              <a:t>the </a:t>
            </a:r>
            <a:r>
              <a:rPr lang="en-US" sz="1400" spc="15" dirty="0">
                <a:latin typeface="Times New Roman" panose="02020603050405020304" pitchFamily="18" charset="0"/>
                <a:cs typeface="Times New Roman" panose="02020603050405020304" pitchFamily="18" charset="0"/>
              </a:rPr>
              <a:t> </a:t>
            </a:r>
            <a:r>
              <a:rPr lang="en-US" sz="1400" spc="-5" dirty="0">
                <a:latin typeface="Times New Roman" panose="02020603050405020304" pitchFamily="18" charset="0"/>
                <a:cs typeface="Times New Roman" panose="02020603050405020304" pitchFamily="18" charset="0"/>
              </a:rPr>
              <a:t>guidance</a:t>
            </a:r>
            <a:r>
              <a:rPr lang="en-US" sz="1400" spc="15"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of</a:t>
            </a:r>
          </a:p>
          <a:p>
            <a:pPr marL="12700" algn="ctr">
              <a:lnSpc>
                <a:spcPct val="150000"/>
              </a:lnSpc>
              <a:spcBef>
                <a:spcPts val="15"/>
              </a:spcBef>
            </a:pPr>
            <a:r>
              <a:rPr lang="en-US" sz="1400" b="1" spc="-15" dirty="0">
                <a:latin typeface="Times New Roman" panose="02020603050405020304" pitchFamily="18" charset="0"/>
                <a:cs typeface="Times New Roman" panose="02020603050405020304" pitchFamily="18" charset="0"/>
              </a:rPr>
              <a:t>Dr. N . Jaya Lakshmi</a:t>
            </a:r>
          </a:p>
          <a:p>
            <a:pPr marL="12700" algn="ctr">
              <a:lnSpc>
                <a:spcPct val="150000"/>
              </a:lnSpc>
              <a:spcBef>
                <a:spcPts val="15"/>
              </a:spcBef>
            </a:pPr>
            <a:r>
              <a:rPr lang="en-US" sz="1400" b="1" spc="-15" dirty="0">
                <a:latin typeface="Times New Roman" panose="02020603050405020304" pitchFamily="18" charset="0"/>
                <a:cs typeface="Times New Roman" panose="02020603050405020304" pitchFamily="18" charset="0"/>
              </a:rPr>
              <a:t>Associate </a:t>
            </a:r>
            <a:r>
              <a:rPr lang="en-US" sz="1400" b="1" spc="-5" dirty="0">
                <a:latin typeface="Times New Roman" panose="02020603050405020304" pitchFamily="18" charset="0"/>
                <a:cs typeface="Times New Roman" panose="02020603050405020304" pitchFamily="18" charset="0"/>
              </a:rPr>
              <a:t>Professor</a:t>
            </a:r>
          </a:p>
          <a:p>
            <a:pPr marL="12700" algn="ctr">
              <a:lnSpc>
                <a:spcPct val="100000"/>
              </a:lnSpc>
              <a:spcBef>
                <a:spcPts val="20"/>
              </a:spcBef>
            </a:pPr>
            <a:endParaRPr lang="en-US" sz="1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E6B1930-231A-E0D9-DD80-1552C45F51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5090" y="3502323"/>
            <a:ext cx="1666539" cy="1590787"/>
          </a:xfrm>
          <a:prstGeom prst="rect">
            <a:avLst/>
          </a:prstGeom>
        </p:spPr>
      </p:pic>
      <p:sp>
        <p:nvSpPr>
          <p:cNvPr id="9" name="TextBox 8">
            <a:extLst>
              <a:ext uri="{FF2B5EF4-FFF2-40B4-BE49-F238E27FC236}">
                <a16:creationId xmlns:a16="http://schemas.microsoft.com/office/drawing/2014/main" id="{4907D387-F986-98A7-FB13-5CED99917CB5}"/>
              </a:ext>
            </a:extLst>
          </p:cNvPr>
          <p:cNvSpPr txBox="1"/>
          <p:nvPr/>
        </p:nvSpPr>
        <p:spPr>
          <a:xfrm>
            <a:off x="2160548" y="5192581"/>
            <a:ext cx="8077200" cy="1346331"/>
          </a:xfrm>
          <a:prstGeom prst="rect">
            <a:avLst/>
          </a:prstGeom>
          <a:noFill/>
        </p:spPr>
        <p:txBody>
          <a:bodyPr wrap="square" rtlCol="0">
            <a:spAutoFit/>
          </a:bodyPr>
          <a:lstStyle/>
          <a:p>
            <a:pPr algn="ctr">
              <a:lnSpc>
                <a:spcPct val="150000"/>
              </a:lnSpc>
            </a:pPr>
            <a:r>
              <a:rPr lang="en-IN" sz="1400" b="1" dirty="0">
                <a:latin typeface="Times New Roman" panose="02020603050405020304" pitchFamily="18" charset="0"/>
                <a:cs typeface="Times New Roman" panose="02020603050405020304" pitchFamily="18" charset="0"/>
              </a:rPr>
              <a:t>DEPARTMENT OF COMPUTER APPLICATIONS</a:t>
            </a:r>
          </a:p>
          <a:p>
            <a:pPr algn="ctr">
              <a:lnSpc>
                <a:spcPct val="150000"/>
              </a:lnSpc>
            </a:pPr>
            <a:r>
              <a:rPr lang="en-IN" sz="1400" b="1" dirty="0">
                <a:latin typeface="Times New Roman" panose="02020603050405020304" pitchFamily="18" charset="0"/>
                <a:cs typeface="Times New Roman" panose="02020603050405020304" pitchFamily="18" charset="0"/>
              </a:rPr>
              <a:t>GAYATRI VIDYA PARISHAD COLLEGE OF ENGINEERING (AUTONOMOUS)</a:t>
            </a:r>
          </a:p>
          <a:p>
            <a:pPr algn="ctr">
              <a:lnSpc>
                <a:spcPct val="150000"/>
              </a:lnSpc>
            </a:pPr>
            <a:r>
              <a:rPr lang="en-IN" sz="1400" b="1" dirty="0">
                <a:latin typeface="Times New Roman" panose="02020603050405020304" pitchFamily="18" charset="0"/>
                <a:cs typeface="Times New Roman" panose="02020603050405020304" pitchFamily="18" charset="0"/>
              </a:rPr>
              <a:t>(Affiliated to J.N.T. University, Kakinada, A.P)</a:t>
            </a:r>
          </a:p>
          <a:p>
            <a:pPr algn="ctr">
              <a:lnSpc>
                <a:spcPct val="150000"/>
              </a:lnSpc>
            </a:pPr>
            <a:r>
              <a:rPr lang="en-IN" sz="1400" b="1" dirty="0">
                <a:latin typeface="Times New Roman" panose="02020603050405020304" pitchFamily="18" charset="0"/>
                <a:cs typeface="Times New Roman" panose="02020603050405020304" pitchFamily="18" charset="0"/>
              </a:rPr>
              <a:t>2022-2024</a:t>
            </a:r>
          </a:p>
        </p:txBody>
      </p:sp>
      <p:sp>
        <p:nvSpPr>
          <p:cNvPr id="4" name="Google Shape;208;p15">
            <a:extLst>
              <a:ext uri="{FF2B5EF4-FFF2-40B4-BE49-F238E27FC236}">
                <a16:creationId xmlns:a16="http://schemas.microsoft.com/office/drawing/2014/main" id="{B2DCC1DD-CCCE-CD40-5228-80F52202B914}"/>
              </a:ext>
            </a:extLst>
          </p:cNvPr>
          <p:cNvSpPr/>
          <p:nvPr/>
        </p:nvSpPr>
        <p:spPr>
          <a:xfrm>
            <a:off x="11178283" y="6168864"/>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a:t>
            </a:fld>
            <a:endParaRPr sz="1400" b="0" i="0" u="none" strike="noStrike" cap="none" dirty="0">
              <a:solidFill>
                <a:srgbClr val="FFFFFF"/>
              </a:solidFill>
              <a:latin typeface="Libre Franklin"/>
              <a:ea typeface="Libre Franklin"/>
              <a:cs typeface="Libre Franklin"/>
              <a:sym typeface="Libre Franklin"/>
            </a:endParaRPr>
          </a:p>
        </p:txBody>
      </p:sp>
      <p:sp>
        <p:nvSpPr>
          <p:cNvPr id="5" name="Google Shape;93;p1">
            <a:extLst>
              <a:ext uri="{FF2B5EF4-FFF2-40B4-BE49-F238E27FC236}">
                <a16:creationId xmlns:a16="http://schemas.microsoft.com/office/drawing/2014/main" id="{C6CD2383-1F67-C9D9-0D78-A2D93B2875CC}"/>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2B8EE-5D20-68B4-40EB-B17C71AB6646}"/>
              </a:ext>
            </a:extLst>
          </p:cNvPr>
          <p:cNvSpPr>
            <a:spLocks noGrp="1"/>
          </p:cNvSpPr>
          <p:nvPr>
            <p:ph type="title"/>
          </p:nvPr>
        </p:nvSpPr>
        <p:spPr>
          <a:xfrm>
            <a:off x="835477" y="118728"/>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SAMPLE CODE</a:t>
            </a:r>
          </a:p>
        </p:txBody>
      </p:sp>
      <p:pic>
        <p:nvPicPr>
          <p:cNvPr id="6" name="Content Placeholder 5">
            <a:extLst>
              <a:ext uri="{FF2B5EF4-FFF2-40B4-BE49-F238E27FC236}">
                <a16:creationId xmlns:a16="http://schemas.microsoft.com/office/drawing/2014/main" id="{13D7A225-D408-1C35-9A8E-5CF5783262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752" y="1396180"/>
            <a:ext cx="7461864" cy="4770950"/>
          </a:xfrm>
        </p:spPr>
      </p:pic>
      <p:sp>
        <p:nvSpPr>
          <p:cNvPr id="5" name="Google Shape;93;p1">
            <a:extLst>
              <a:ext uri="{FF2B5EF4-FFF2-40B4-BE49-F238E27FC236}">
                <a16:creationId xmlns:a16="http://schemas.microsoft.com/office/drawing/2014/main" id="{6BC07208-D40E-C7F8-B0D8-0572B6274B79}"/>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41C93CB4-8822-B54E-5CBA-47B5367F2061}"/>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20</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112951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98A3E-92F4-237A-43BC-48AC8A0012B0}"/>
              </a:ext>
            </a:extLst>
          </p:cNvPr>
          <p:cNvSpPr>
            <a:spLocks noGrp="1"/>
          </p:cNvSpPr>
          <p:nvPr>
            <p:ph type="title"/>
          </p:nvPr>
        </p:nvSpPr>
        <p:spPr>
          <a:xfrm>
            <a:off x="838200" y="167890"/>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SAMPLE CODE</a:t>
            </a:r>
          </a:p>
        </p:txBody>
      </p:sp>
      <p:pic>
        <p:nvPicPr>
          <p:cNvPr id="6" name="Content Placeholder 5">
            <a:extLst>
              <a:ext uri="{FF2B5EF4-FFF2-40B4-BE49-F238E27FC236}">
                <a16:creationId xmlns:a16="http://schemas.microsoft.com/office/drawing/2014/main" id="{5711DD45-B98C-82EE-6A3F-7BCB0243E1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25677"/>
            <a:ext cx="5810095" cy="4761118"/>
          </a:xfrm>
        </p:spPr>
      </p:pic>
      <p:sp>
        <p:nvSpPr>
          <p:cNvPr id="5" name="Google Shape;93;p1">
            <a:extLst>
              <a:ext uri="{FF2B5EF4-FFF2-40B4-BE49-F238E27FC236}">
                <a16:creationId xmlns:a16="http://schemas.microsoft.com/office/drawing/2014/main" id="{08623E88-7782-3922-077D-37EB4ABD74D7}"/>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4473B444-154C-8EA4-D64D-80168656E8FA}"/>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21</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998254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96112-BCC1-0C26-FD0C-917F8FF1D1FF}"/>
              </a:ext>
            </a:extLst>
          </p:cNvPr>
          <p:cNvSpPr>
            <a:spLocks noGrp="1"/>
          </p:cNvSpPr>
          <p:nvPr>
            <p:ph type="title"/>
          </p:nvPr>
        </p:nvSpPr>
        <p:spPr>
          <a:xfrm>
            <a:off x="838200" y="425808"/>
            <a:ext cx="10515600" cy="932733"/>
          </a:xfrm>
        </p:spPr>
        <p:txBody>
          <a:bodyPr>
            <a:normAutofit fontScale="90000"/>
          </a:bodyPr>
          <a:lstStyle/>
          <a:p>
            <a:r>
              <a:rPr lang="en-US" sz="3100" b="1" dirty="0">
                <a:latin typeface="Times New Roman" panose="02020603050405020304" pitchFamily="18" charset="0"/>
                <a:cs typeface="Times New Roman" panose="02020603050405020304" pitchFamily="18" charset="0"/>
              </a:rPr>
              <a:t>WEBPAGE PREVIEW</a:t>
            </a:r>
            <a:br>
              <a:rPr lang="en-US" sz="4400" dirty="0">
                <a:latin typeface="Times New Roman" panose="02020603050405020304" pitchFamily="18" charset="0"/>
                <a:cs typeface="Times New Roman" panose="02020603050405020304" pitchFamily="18" charset="0"/>
              </a:rPr>
            </a:br>
            <a:endParaRPr lang="en-IN" dirty="0"/>
          </a:p>
        </p:txBody>
      </p:sp>
      <p:pic>
        <p:nvPicPr>
          <p:cNvPr id="6" name="Content Placeholder 5">
            <a:extLst>
              <a:ext uri="{FF2B5EF4-FFF2-40B4-BE49-F238E27FC236}">
                <a16:creationId xmlns:a16="http://schemas.microsoft.com/office/drawing/2014/main" id="{A2300705-9A6B-73E3-609A-78C6962B10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241822"/>
            <a:ext cx="10515600" cy="4764881"/>
          </a:xfrm>
        </p:spPr>
      </p:pic>
      <p:sp>
        <p:nvSpPr>
          <p:cNvPr id="5" name="Google Shape;93;p1">
            <a:extLst>
              <a:ext uri="{FF2B5EF4-FFF2-40B4-BE49-F238E27FC236}">
                <a16:creationId xmlns:a16="http://schemas.microsoft.com/office/drawing/2014/main" id="{6938CD86-9764-10A7-13EF-13E584696CAC}"/>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E6FD0108-91DD-98C2-76CF-61E4A74E8311}"/>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22</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037879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1D93-FFA5-F948-AC62-01666F4B9799}"/>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    UPLOADED PAGE</a:t>
            </a:r>
            <a:endParaRPr lang="en-IN" sz="2800" b="1" dirty="0">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16C1B52E-56D3-D4DB-666C-99A004AC69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3460" y="1825625"/>
            <a:ext cx="9625079" cy="4351338"/>
          </a:xfrm>
        </p:spPr>
      </p:pic>
      <p:sp>
        <p:nvSpPr>
          <p:cNvPr id="5" name="Google Shape;93;p1">
            <a:extLst>
              <a:ext uri="{FF2B5EF4-FFF2-40B4-BE49-F238E27FC236}">
                <a16:creationId xmlns:a16="http://schemas.microsoft.com/office/drawing/2014/main" id="{FA82BC01-2E38-A50F-79DE-F9E0DED689FC}"/>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6934F00F-101B-3C73-307E-79953F84D839}"/>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23</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102245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2646-9051-937B-EA98-D152C064F393}"/>
              </a:ext>
            </a:extLst>
          </p:cNvPr>
          <p:cNvSpPr>
            <a:spLocks noGrp="1"/>
          </p:cNvSpPr>
          <p:nvPr>
            <p:ph type="title"/>
          </p:nvPr>
        </p:nvSpPr>
        <p:spPr>
          <a:xfrm>
            <a:off x="838200" y="365126"/>
            <a:ext cx="10515600" cy="962230"/>
          </a:xfrm>
        </p:spPr>
        <p:txBody>
          <a:bodyPr>
            <a:normAutofit/>
          </a:bodyPr>
          <a:lstStyle/>
          <a:p>
            <a:r>
              <a:rPr lang="en-IN" sz="2800" b="1" dirty="0">
                <a:latin typeface="Times New Roman" panose="02020603050405020304" pitchFamily="18" charset="0"/>
                <a:cs typeface="Times New Roman" panose="02020603050405020304" pitchFamily="18" charset="0"/>
              </a:rPr>
              <a:t>    OUTPUT SCREEN</a:t>
            </a:r>
          </a:p>
        </p:txBody>
      </p:sp>
      <p:pic>
        <p:nvPicPr>
          <p:cNvPr id="7" name="Content Placeholder 6">
            <a:extLst>
              <a:ext uri="{FF2B5EF4-FFF2-40B4-BE49-F238E27FC236}">
                <a16:creationId xmlns:a16="http://schemas.microsoft.com/office/drawing/2014/main" id="{1A5CABD4-7735-1055-7205-2336151E97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9086" y="1825625"/>
            <a:ext cx="9493828" cy="4351338"/>
          </a:xfrm>
        </p:spPr>
      </p:pic>
      <p:sp>
        <p:nvSpPr>
          <p:cNvPr id="5" name="Google Shape;93;p1">
            <a:extLst>
              <a:ext uri="{FF2B5EF4-FFF2-40B4-BE49-F238E27FC236}">
                <a16:creationId xmlns:a16="http://schemas.microsoft.com/office/drawing/2014/main" id="{5D23679E-9F40-64FC-FA5F-B77636351365}"/>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6" name="Google Shape;208;p15">
            <a:extLst>
              <a:ext uri="{FF2B5EF4-FFF2-40B4-BE49-F238E27FC236}">
                <a16:creationId xmlns:a16="http://schemas.microsoft.com/office/drawing/2014/main" id="{6EF2629A-7FC4-E95E-D021-DA08392D7E4C}"/>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24</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4228920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4908C-B4D8-E661-E9D9-7E9BA084DFC6}"/>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A0FAC71B-2885-4BCD-F600-26698DDF1332}"/>
              </a:ext>
            </a:extLst>
          </p:cNvPr>
          <p:cNvSpPr>
            <a:spLocks noGrp="1"/>
          </p:cNvSpPr>
          <p:nvPr>
            <p:ph idx="1"/>
          </p:nvPr>
        </p:nvSpPr>
        <p:spPr/>
        <p:txBody>
          <a:bodyPr>
            <a:normAutofit/>
          </a:bodyPr>
          <a:lstStyle/>
          <a:p>
            <a:pPr marL="0" indent="0" algn="just">
              <a:lnSpc>
                <a:spcPct val="150000"/>
              </a:lnSpc>
              <a:buNone/>
            </a:pP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In this project, a deep learning solution is developed for the detection of deepfake videos. By harnessing the power of neural networks, specifically Gated Recurrent Units (GRUs) and pre-trained convolutional models like InceptionV3, a robust system is created capable of identifying manipulated videos. </a:t>
            </a:r>
            <a:r>
              <a:rPr lang="en-US" sz="1800" dirty="0">
                <a:solidFill>
                  <a:srgbClr val="0D0D0D"/>
                </a:solidFill>
                <a:highlight>
                  <a:srgbClr val="FFFFFF"/>
                </a:highlight>
                <a:latin typeface="Times New Roman" panose="02020603050405020304" pitchFamily="18" charset="0"/>
                <a:cs typeface="Times New Roman" panose="02020603050405020304" pitchFamily="18" charset="0"/>
              </a:rPr>
              <a:t>T</a:t>
            </a: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he GRU model achieves 80% accuracy in classifying videos as real or manipulated.</a:t>
            </a:r>
            <a:endParaRPr lang="en-IN" sz="1800" dirty="0">
              <a:latin typeface="Times New Roman" panose="02020603050405020304" pitchFamily="18" charset="0"/>
              <a:cs typeface="Times New Roman" panose="02020603050405020304" pitchFamily="18" charset="0"/>
            </a:endParaRPr>
          </a:p>
        </p:txBody>
      </p:sp>
      <p:sp>
        <p:nvSpPr>
          <p:cNvPr id="6" name="Google Shape;93;p1">
            <a:extLst>
              <a:ext uri="{FF2B5EF4-FFF2-40B4-BE49-F238E27FC236}">
                <a16:creationId xmlns:a16="http://schemas.microsoft.com/office/drawing/2014/main" id="{2319F0C2-400A-6FF8-9C02-0A69E9488651}"/>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8CDC83E7-8C89-FAE8-4052-4BAA08934DF3}"/>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25</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558365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58D7-118C-90DC-4AE9-C0C3B65C7A54}"/>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15813764-F0E3-02CD-73B9-F8BA532EE009}"/>
              </a:ext>
            </a:extLst>
          </p:cNvPr>
          <p:cNvSpPr>
            <a:spLocks noGrp="1"/>
          </p:cNvSpPr>
          <p:nvPr>
            <p:ph idx="1"/>
          </p:nvPr>
        </p:nvSpPr>
        <p:spPr/>
        <p:txBody>
          <a:bodyPr/>
          <a:lstStyle/>
          <a:p>
            <a:pPr algn="just">
              <a:lnSpc>
                <a:spcPct val="150000"/>
              </a:lnSpc>
            </a:pPr>
            <a:r>
              <a:rPr lang="en-US" sz="1800" dirty="0">
                <a:latin typeface="Times New Roman" panose="02020603050405020304" pitchFamily="18" charset="0"/>
                <a:cs typeface="Times New Roman" panose="02020603050405020304" pitchFamily="18" charset="0"/>
              </a:rPr>
              <a:t>There is always a scope for enhancements in any developed system, especially when the project build using latest trending technology and has a good scope in future.</a:t>
            </a:r>
          </a:p>
          <a:p>
            <a:pPr algn="just">
              <a:lnSpc>
                <a:spcPct val="150000"/>
              </a:lnSpc>
            </a:pPr>
            <a:r>
              <a:rPr lang="en-US" sz="1800" dirty="0">
                <a:latin typeface="Times New Roman" panose="02020603050405020304" pitchFamily="18" charset="0"/>
                <a:cs typeface="Times New Roman" panose="02020603050405020304" pitchFamily="18" charset="0"/>
              </a:rPr>
              <a:t>Currently only Face Deep Fakes are being detected by the algorithm , but the algorithm can be enhanced in detecting full body deep fakes.</a:t>
            </a:r>
            <a:endParaRPr lang="en-IN" sz="1800" dirty="0">
              <a:latin typeface="Times New Roman" panose="02020603050405020304" pitchFamily="18" charset="0"/>
              <a:cs typeface="Times New Roman" panose="02020603050405020304" pitchFamily="18" charset="0"/>
            </a:endParaRPr>
          </a:p>
          <a:p>
            <a:pPr algn="just">
              <a:lnSpc>
                <a:spcPct val="150000"/>
              </a:lnSpc>
            </a:pPr>
            <a:endParaRPr lang="en-US" sz="1800" dirty="0">
              <a:latin typeface="Times New Roman" panose="02020603050405020304" pitchFamily="18" charset="0"/>
              <a:cs typeface="Times New Roman" panose="02020603050405020304" pitchFamily="18" charset="0"/>
            </a:endParaRPr>
          </a:p>
          <a:p>
            <a:pPr algn="just">
              <a:lnSpc>
                <a:spcPct val="150000"/>
              </a:lnSpc>
            </a:pPr>
            <a:endParaRPr lang="en-IN" dirty="0">
              <a:latin typeface="Times New Roman" panose="02020603050405020304" pitchFamily="18" charset="0"/>
              <a:cs typeface="Times New Roman" panose="02020603050405020304" pitchFamily="18" charset="0"/>
            </a:endParaRPr>
          </a:p>
        </p:txBody>
      </p:sp>
      <p:sp>
        <p:nvSpPr>
          <p:cNvPr id="6" name="Google Shape;93;p1">
            <a:extLst>
              <a:ext uri="{FF2B5EF4-FFF2-40B4-BE49-F238E27FC236}">
                <a16:creationId xmlns:a16="http://schemas.microsoft.com/office/drawing/2014/main" id="{2B418F41-E50E-CB9F-E3CE-AD845EB5213B}"/>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39D1A1F5-0075-F0DD-3BF4-EE38E0E2884E}"/>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26</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589958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C6350-027C-E7E9-1E6C-8F869C5B4F17}"/>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   REFERENCES</a:t>
            </a:r>
            <a:endParaRPr lang="en-IN" sz="2800" b="1" dirty="0"/>
          </a:p>
        </p:txBody>
      </p:sp>
      <p:sp>
        <p:nvSpPr>
          <p:cNvPr id="3" name="Content Placeholder 2">
            <a:extLst>
              <a:ext uri="{FF2B5EF4-FFF2-40B4-BE49-F238E27FC236}">
                <a16:creationId xmlns:a16="http://schemas.microsoft.com/office/drawing/2014/main" id="{410626EA-7BD9-670B-BF63-D26F2C2A4449}"/>
              </a:ext>
            </a:extLst>
          </p:cNvPr>
          <p:cNvSpPr>
            <a:spLocks noGrp="1"/>
          </p:cNvSpPr>
          <p:nvPr>
            <p:ph idx="1"/>
          </p:nvPr>
        </p:nvSpPr>
        <p:spPr/>
        <p:txBody>
          <a:bodyPr/>
          <a:lstStyle/>
          <a:p>
            <a:pPr algn="just"/>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Tewari, A.,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Zollhoefer</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 Bernard, F., Garrido, P., Kim, H., Perez, P., and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Theobalt</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C.  (2018).High-</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delity</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monocular face reconstruction based on an unsupervised model-based face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autoencoder.IEEE</a:t>
            </a: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 Transactions on Pattern Analysis and Machine Intelligence.</a:t>
            </a:r>
          </a:p>
          <a:p>
            <a:pPr marL="342900" marR="269875" lvl="0" indent="-342900" algn="just">
              <a:lnSpc>
                <a:spcPct val="107000"/>
              </a:lnSpc>
              <a:spcAft>
                <a:spcPts val="800"/>
              </a:spcAft>
              <a:buFont typeface="Arial" panose="020B0604020202020204" pitchFamily="34" charset="0"/>
              <a:buChar char="•"/>
              <a:tabLst>
                <a:tab pos="457200" algn="l"/>
                <a:tab pos="742950" algn="l"/>
              </a:tabLst>
            </a:pPr>
            <a:r>
              <a:rPr lang="en-IN" sz="1800" kern="100" dirty="0">
                <a:effectLst/>
                <a:latin typeface="Times New Roman" panose="02020603050405020304" pitchFamily="18" charset="0"/>
                <a:ea typeface="Calibri" panose="020F0502020204030204" pitchFamily="34" charset="0"/>
                <a:cs typeface="Times New Roman" panose="02020603050405020304" pitchFamily="18" charset="0"/>
              </a:rPr>
              <a:t>Lyu, S. (2018, August 29). Detecting deepfake videos in the blink of an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kern="100" dirty="0" err="1">
                <a:effectLst/>
                <a:latin typeface="Times New Roman" panose="02020603050405020304" pitchFamily="18" charset="0"/>
                <a:ea typeface="Calibri" panose="020F0502020204030204" pitchFamily="34" charset="0"/>
                <a:cs typeface="Times New Roman" panose="02020603050405020304" pitchFamily="18" charset="0"/>
              </a:rPr>
              <a:t>eye.Retrievedfrom</a:t>
            </a:r>
            <a:r>
              <a:rPr lang="en-IN" sz="1800" kern="100" dirty="0">
                <a:latin typeface="Times New Roman" panose="02020603050405020304" pitchFamily="18" charset="0"/>
                <a:ea typeface="Calibri" panose="020F0502020204030204" pitchFamily="34" charset="0"/>
                <a:cs typeface="Times New Roman" panose="02020603050405020304" pitchFamily="18" charset="0"/>
              </a:rPr>
              <a:t> </a:t>
            </a:r>
            <a:r>
              <a:rPr lang="en-IN" sz="1800"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http://theconversation.com/detecting-deepfake-videos-in-the-blink-of-an-eye-101072</a:t>
            </a:r>
            <a:endParaRPr lang="en-IN" sz="1800"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69875" indent="-342900" algn="just">
              <a:lnSpc>
                <a:spcPct val="107000"/>
              </a:lnSpc>
              <a:spcAft>
                <a:spcPts val="800"/>
              </a:spcAft>
              <a:tabLst>
                <a:tab pos="457200" algn="l"/>
                <a:tab pos="742950" algn="l"/>
              </a:tabLs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Rossler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 Cozzolino, 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Verdoliva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L.,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Riess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Thies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J. and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Nießner</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 (2019)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Faceforensics</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Learning to Detect Manipulated Facial Images. Proceedings of the IEEE/CVF International Conference on Computer Vision, Seoul, 27-28 October 2019, 1-11. </a:t>
            </a:r>
            <a:r>
              <a:rPr lang="en-US" sz="1800"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https://doi.org/10.1109/ICCV.2019.00009</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69875" indent="-342900" algn="just">
              <a:lnSpc>
                <a:spcPct val="107000"/>
              </a:lnSpc>
              <a:spcAft>
                <a:spcPts val="800"/>
              </a:spcAft>
              <a:tabLst>
                <a:tab pos="457200" algn="l"/>
                <a:tab pos="742950" algn="l"/>
              </a:tabLs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Westerlund</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M. (2019) The Emergence of Deepfake Technology: A Review. Technology Innovation Management Review, 9, 40-53. </a:t>
            </a:r>
            <a:r>
              <a:rPr lang="en-US" sz="1800" u="sng" kern="100" dirty="0">
                <a:solidFill>
                  <a:srgbClr val="0000FF"/>
                </a:solidFill>
                <a:effectLst/>
                <a:latin typeface="Times New Roman" panose="02020603050405020304" pitchFamily="18" charset="0"/>
                <a:ea typeface="Calibri" panose="020F0502020204030204" pitchFamily="34" charset="0"/>
                <a:cs typeface="Times New Roman" panose="02020603050405020304" pitchFamily="18" charset="0"/>
                <a:hlinkClick r:id="rId4"/>
              </a:rPr>
              <a:t>https://doi.org/10.22215/timreview/1282</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269875" lvl="0" indent="-342900" algn="just">
              <a:lnSpc>
                <a:spcPct val="107000"/>
              </a:lnSpc>
              <a:spcAft>
                <a:spcPts val="800"/>
              </a:spcAft>
              <a:buFont typeface="Arial" panose="020B0604020202020204" pitchFamily="34" charset="0"/>
              <a:buChar char="•"/>
              <a:tabLst>
                <a:tab pos="457200" algn="l"/>
                <a:tab pos="742950" algn="l"/>
              </a:tabLs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6" name="Google Shape;93;p1">
            <a:extLst>
              <a:ext uri="{FF2B5EF4-FFF2-40B4-BE49-F238E27FC236}">
                <a16:creationId xmlns:a16="http://schemas.microsoft.com/office/drawing/2014/main" id="{746F840B-AA21-C951-1E9E-10B4710377A7}"/>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A0A8935A-ADC7-3F9C-5F6C-3B1DB35C2D64}"/>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27</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1747271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40E2-59FB-B3C8-4C69-4585CC62132E}"/>
              </a:ext>
            </a:extLst>
          </p:cNvPr>
          <p:cNvSpPr>
            <a:spLocks noGrp="1"/>
          </p:cNvSpPr>
          <p:nvPr>
            <p:ph type="title"/>
          </p:nvPr>
        </p:nvSpPr>
        <p:spPr>
          <a:xfrm>
            <a:off x="3764245" y="2628441"/>
            <a:ext cx="10515600" cy="1325563"/>
          </a:xfrm>
        </p:spPr>
        <p:txBody>
          <a:bodyPr>
            <a:normAutofit/>
          </a:bodyPr>
          <a:lstStyle/>
          <a:p>
            <a:r>
              <a:rPr lang="en-IN" sz="2800" b="1" dirty="0">
                <a:latin typeface="Times New Roman" panose="02020603050405020304" pitchFamily="18" charset="0"/>
                <a:cs typeface="Times New Roman" panose="02020603050405020304" pitchFamily="18" charset="0"/>
              </a:rPr>
              <a:t>THANK</a:t>
            </a:r>
            <a:r>
              <a:rPr lang="en-IN" sz="2800" dirty="0">
                <a:latin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cs typeface="Times New Roman" panose="02020603050405020304" pitchFamily="18" charset="0"/>
              </a:rPr>
              <a:t>YOU</a:t>
            </a:r>
          </a:p>
        </p:txBody>
      </p:sp>
      <p:sp>
        <p:nvSpPr>
          <p:cNvPr id="5" name="Google Shape;93;p1">
            <a:extLst>
              <a:ext uri="{FF2B5EF4-FFF2-40B4-BE49-F238E27FC236}">
                <a16:creationId xmlns:a16="http://schemas.microsoft.com/office/drawing/2014/main" id="{0036C970-F5DB-2C8F-922D-171BB90CF4E6}"/>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97694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
            <a:extLst>
              <a:ext uri="{FF2B5EF4-FFF2-40B4-BE49-F238E27FC236}">
                <a16:creationId xmlns:a16="http://schemas.microsoft.com/office/drawing/2014/main" id="{AEFA5C47-3A47-FE94-908C-6A60270FBCE1}"/>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8" name="Google Shape;94;p1">
            <a:extLst>
              <a:ext uri="{FF2B5EF4-FFF2-40B4-BE49-F238E27FC236}">
                <a16:creationId xmlns:a16="http://schemas.microsoft.com/office/drawing/2014/main" id="{765E46F0-4E0E-5BB7-193E-C9D2DAC1C058}"/>
              </a:ext>
            </a:extLst>
          </p:cNvPr>
          <p:cNvSpPr/>
          <p:nvPr/>
        </p:nvSpPr>
        <p:spPr>
          <a:xfrm>
            <a:off x="10944065" y="6197025"/>
            <a:ext cx="457200" cy="457200"/>
          </a:xfrm>
          <a:prstGeom prst="ellipse">
            <a:avLst/>
          </a:prstGeom>
          <a:solidFill>
            <a:srgbClr val="FF0000"/>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3</a:t>
            </a:fld>
            <a:endParaRPr sz="1400" b="0" i="0" u="none" strike="noStrike" cap="none" dirty="0">
              <a:solidFill>
                <a:srgbClr val="FFFFFF"/>
              </a:solidFill>
              <a:latin typeface="Libre Franklin"/>
              <a:ea typeface="Libre Franklin"/>
              <a:cs typeface="Libre Franklin"/>
              <a:sym typeface="Libre Franklin"/>
            </a:endParaRPr>
          </a:p>
        </p:txBody>
      </p:sp>
      <p:sp>
        <p:nvSpPr>
          <p:cNvPr id="10" name="TextBox 9">
            <a:extLst>
              <a:ext uri="{FF2B5EF4-FFF2-40B4-BE49-F238E27FC236}">
                <a16:creationId xmlns:a16="http://schemas.microsoft.com/office/drawing/2014/main" id="{8836979A-2C6A-472E-B823-B000C449D313}"/>
              </a:ext>
            </a:extLst>
          </p:cNvPr>
          <p:cNvSpPr txBox="1"/>
          <p:nvPr/>
        </p:nvSpPr>
        <p:spPr>
          <a:xfrm>
            <a:off x="4861567" y="965823"/>
            <a:ext cx="2620733"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DRC STATUS </a:t>
            </a:r>
            <a:endParaRPr lang="en-IN" sz="2800" dirty="0"/>
          </a:p>
        </p:txBody>
      </p:sp>
      <p:graphicFrame>
        <p:nvGraphicFramePr>
          <p:cNvPr id="11" name="Table 10">
            <a:extLst>
              <a:ext uri="{FF2B5EF4-FFF2-40B4-BE49-F238E27FC236}">
                <a16:creationId xmlns:a16="http://schemas.microsoft.com/office/drawing/2014/main" id="{0119722F-C742-C189-0E9C-CD768322E998}"/>
              </a:ext>
            </a:extLst>
          </p:cNvPr>
          <p:cNvGraphicFramePr>
            <a:graphicFrameLocks noGrp="1"/>
          </p:cNvGraphicFramePr>
          <p:nvPr>
            <p:extLst>
              <p:ext uri="{D42A27DB-BD31-4B8C-83A1-F6EECF244321}">
                <p14:modId xmlns:p14="http://schemas.microsoft.com/office/powerpoint/2010/main" val="589801364"/>
              </p:ext>
            </p:extLst>
          </p:nvPr>
        </p:nvGraphicFramePr>
        <p:xfrm>
          <a:off x="2029275" y="2003576"/>
          <a:ext cx="8127999" cy="351711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690420492"/>
                    </a:ext>
                  </a:extLst>
                </a:gridCol>
                <a:gridCol w="2709333">
                  <a:extLst>
                    <a:ext uri="{9D8B030D-6E8A-4147-A177-3AD203B41FA5}">
                      <a16:colId xmlns:a16="http://schemas.microsoft.com/office/drawing/2014/main" val="3833385193"/>
                    </a:ext>
                  </a:extLst>
                </a:gridCol>
                <a:gridCol w="2709333">
                  <a:extLst>
                    <a:ext uri="{9D8B030D-6E8A-4147-A177-3AD203B41FA5}">
                      <a16:colId xmlns:a16="http://schemas.microsoft.com/office/drawing/2014/main" val="4133748353"/>
                    </a:ext>
                  </a:extLst>
                </a:gridCol>
              </a:tblGrid>
              <a:tr h="712712">
                <a:tc>
                  <a:txBody>
                    <a:bodyPr/>
                    <a:lstStyle/>
                    <a:p>
                      <a:pPr algn="ctr"/>
                      <a:r>
                        <a:rPr lang="en-IN" dirty="0">
                          <a:latin typeface="Times New Roman" panose="02020603050405020304" pitchFamily="18" charset="0"/>
                          <a:cs typeface="Times New Roman" panose="02020603050405020304" pitchFamily="18" charset="0"/>
                        </a:rPr>
                        <a:t>DRC</a:t>
                      </a:r>
                    </a:p>
                  </a:txBody>
                  <a:tcPr/>
                </a:tc>
                <a:tc>
                  <a:txBody>
                    <a:bodyPr/>
                    <a:lstStyle/>
                    <a:p>
                      <a:pPr algn="ctr"/>
                      <a:r>
                        <a:rPr lang="en-IN" dirty="0">
                          <a:latin typeface="Times New Roman" panose="02020603050405020304" pitchFamily="18" charset="0"/>
                          <a:cs typeface="Times New Roman" panose="02020603050405020304" pitchFamily="18" charset="0"/>
                        </a:rPr>
                        <a:t>STATUS</a:t>
                      </a:r>
                    </a:p>
                  </a:txBody>
                  <a:tcPr/>
                </a:tc>
                <a:tc>
                  <a:txBody>
                    <a:bodyPr/>
                    <a:lstStyle/>
                    <a:p>
                      <a:pPr algn="ctr"/>
                      <a:r>
                        <a:rPr lang="en-IN" dirty="0">
                          <a:latin typeface="Times New Roman" panose="02020603050405020304" pitchFamily="18" charset="0"/>
                          <a:cs typeface="Times New Roman" panose="02020603050405020304" pitchFamily="18" charset="0"/>
                        </a:rPr>
                        <a:t>DATE</a:t>
                      </a:r>
                    </a:p>
                  </a:txBody>
                  <a:tcPr/>
                </a:tc>
                <a:extLst>
                  <a:ext uri="{0D108BD9-81ED-4DB2-BD59-A6C34878D82A}">
                    <a16:rowId xmlns:a16="http://schemas.microsoft.com/office/drawing/2014/main" val="1327803139"/>
                  </a:ext>
                </a:extLst>
              </a:tr>
              <a:tr h="712712">
                <a:tc>
                  <a:txBody>
                    <a:bodyPr/>
                    <a:lstStyle/>
                    <a:p>
                      <a:pPr algn="ctr"/>
                      <a:r>
                        <a:rPr lang="en-IN" dirty="0">
                          <a:latin typeface="Times New Roman" panose="02020603050405020304" pitchFamily="18" charset="0"/>
                          <a:cs typeface="Times New Roman" panose="02020603050405020304" pitchFamily="18" charset="0"/>
                        </a:rPr>
                        <a:t>DRC-0</a:t>
                      </a:r>
                    </a:p>
                  </a:txBody>
                  <a:tcPr/>
                </a:tc>
                <a:tc>
                  <a:txBody>
                    <a:bodyPr/>
                    <a:lstStyle/>
                    <a:p>
                      <a:pPr algn="ctr"/>
                      <a:r>
                        <a:rPr lang="en-IN" dirty="0">
                          <a:latin typeface="Times New Roman" panose="02020603050405020304" pitchFamily="18" charset="0"/>
                          <a:cs typeface="Times New Roman" panose="02020603050405020304" pitchFamily="18" charset="0"/>
                        </a:rPr>
                        <a:t>Completed</a:t>
                      </a:r>
                    </a:p>
                  </a:txBody>
                  <a:tcPr/>
                </a:tc>
                <a:tc>
                  <a:txBody>
                    <a:bodyPr/>
                    <a:lstStyle/>
                    <a:p>
                      <a:pPr algn="ctr"/>
                      <a:r>
                        <a:rPr lang="en-IN" dirty="0">
                          <a:latin typeface="Times New Roman" panose="02020603050405020304" pitchFamily="18" charset="0"/>
                          <a:cs typeface="Times New Roman" panose="02020603050405020304" pitchFamily="18" charset="0"/>
                        </a:rPr>
                        <a:t>05/01/2024</a:t>
                      </a:r>
                    </a:p>
                  </a:txBody>
                  <a:tcPr/>
                </a:tc>
                <a:extLst>
                  <a:ext uri="{0D108BD9-81ED-4DB2-BD59-A6C34878D82A}">
                    <a16:rowId xmlns:a16="http://schemas.microsoft.com/office/drawing/2014/main" val="2214835894"/>
                  </a:ext>
                </a:extLst>
              </a:tr>
              <a:tr h="712712">
                <a:tc>
                  <a:txBody>
                    <a:bodyPr/>
                    <a:lstStyle/>
                    <a:p>
                      <a:pPr algn="ctr"/>
                      <a:r>
                        <a:rPr lang="en-IN" dirty="0">
                          <a:latin typeface="Times New Roman" panose="02020603050405020304" pitchFamily="18" charset="0"/>
                          <a:cs typeface="Times New Roman" panose="02020603050405020304" pitchFamily="18" charset="0"/>
                        </a:rPr>
                        <a:t>DRC-1</a:t>
                      </a:r>
                    </a:p>
                  </a:txBody>
                  <a:tcPr/>
                </a:tc>
                <a:tc>
                  <a:txBody>
                    <a:bodyPr/>
                    <a:lstStyle/>
                    <a:p>
                      <a:pPr algn="ctr"/>
                      <a:r>
                        <a:rPr lang="en-IN" dirty="0">
                          <a:latin typeface="Times New Roman" panose="02020603050405020304" pitchFamily="18" charset="0"/>
                          <a:cs typeface="Times New Roman" panose="02020603050405020304" pitchFamily="18" charset="0"/>
                        </a:rPr>
                        <a:t>Completed</a:t>
                      </a:r>
                    </a:p>
                  </a:txBody>
                  <a:tcPr/>
                </a:tc>
                <a:tc>
                  <a:txBody>
                    <a:bodyPr/>
                    <a:lstStyle/>
                    <a:p>
                      <a:pPr algn="ctr"/>
                      <a:r>
                        <a:rPr lang="en-IN" dirty="0">
                          <a:latin typeface="Times New Roman" panose="02020603050405020304" pitchFamily="18" charset="0"/>
                          <a:cs typeface="Times New Roman" panose="02020603050405020304" pitchFamily="18" charset="0"/>
                        </a:rPr>
                        <a:t>02/02/2024</a:t>
                      </a:r>
                    </a:p>
                  </a:txBody>
                  <a:tcPr/>
                </a:tc>
                <a:extLst>
                  <a:ext uri="{0D108BD9-81ED-4DB2-BD59-A6C34878D82A}">
                    <a16:rowId xmlns:a16="http://schemas.microsoft.com/office/drawing/2014/main" val="2197708562"/>
                  </a:ext>
                </a:extLst>
              </a:tr>
              <a:tr h="666262">
                <a:tc>
                  <a:txBody>
                    <a:bodyPr/>
                    <a:lstStyle/>
                    <a:p>
                      <a:pPr algn="ctr"/>
                      <a:r>
                        <a:rPr lang="en-IN" dirty="0">
                          <a:latin typeface="Times New Roman" panose="02020603050405020304" pitchFamily="18" charset="0"/>
                          <a:cs typeface="Times New Roman" panose="02020603050405020304" pitchFamily="18" charset="0"/>
                        </a:rPr>
                        <a:t>DRC-2</a:t>
                      </a:r>
                    </a:p>
                  </a:txBody>
                  <a:tcPr/>
                </a:tc>
                <a:tc>
                  <a:txBody>
                    <a:bodyPr/>
                    <a:lstStyle/>
                    <a:p>
                      <a:pPr algn="ctr"/>
                      <a:r>
                        <a:rPr lang="en-IN" dirty="0">
                          <a:latin typeface="Times New Roman" panose="02020603050405020304" pitchFamily="18" charset="0"/>
                          <a:cs typeface="Times New Roman" panose="02020603050405020304" pitchFamily="18" charset="0"/>
                        </a:rPr>
                        <a:t>Completed</a:t>
                      </a:r>
                    </a:p>
                  </a:txBody>
                  <a:tcPr/>
                </a:tc>
                <a:tc>
                  <a:txBody>
                    <a:bodyPr/>
                    <a:lstStyle/>
                    <a:p>
                      <a:pPr algn="ctr"/>
                      <a:r>
                        <a:rPr lang="en-IN" dirty="0">
                          <a:latin typeface="Times New Roman" panose="02020603050405020304" pitchFamily="18" charset="0"/>
                          <a:cs typeface="Times New Roman" panose="02020603050405020304" pitchFamily="18" charset="0"/>
                        </a:rPr>
                        <a:t>23/04/2024</a:t>
                      </a:r>
                    </a:p>
                  </a:txBody>
                  <a:tcPr/>
                </a:tc>
                <a:extLst>
                  <a:ext uri="{0D108BD9-81ED-4DB2-BD59-A6C34878D82A}">
                    <a16:rowId xmlns:a16="http://schemas.microsoft.com/office/drawing/2014/main" val="3410069804"/>
                  </a:ext>
                </a:extLst>
              </a:tr>
              <a:tr h="712712">
                <a:tc>
                  <a:txBody>
                    <a:bodyPr/>
                    <a:lstStyle/>
                    <a:p>
                      <a:pPr algn="ctr"/>
                      <a:r>
                        <a:rPr lang="en-IN" dirty="0">
                          <a:latin typeface="Times New Roman" panose="02020603050405020304" pitchFamily="18" charset="0"/>
                          <a:cs typeface="Times New Roman" panose="02020603050405020304" pitchFamily="18" charset="0"/>
                        </a:rPr>
                        <a:t>CRC</a:t>
                      </a:r>
                    </a:p>
                  </a:txBody>
                  <a:tcPr/>
                </a:tc>
                <a:tc>
                  <a:txBody>
                    <a:bodyPr/>
                    <a:lstStyle/>
                    <a:p>
                      <a:pPr algn="ctr"/>
                      <a:r>
                        <a:rPr lang="en-IN" dirty="0">
                          <a:latin typeface="Times New Roman" panose="02020603050405020304" pitchFamily="18" charset="0"/>
                          <a:cs typeface="Times New Roman" panose="02020603050405020304" pitchFamily="18" charset="0"/>
                        </a:rPr>
                        <a:t>Completed</a:t>
                      </a:r>
                    </a:p>
                  </a:txBody>
                  <a:tcPr/>
                </a:tc>
                <a:tc>
                  <a:txBody>
                    <a:bodyPr/>
                    <a:lstStyle/>
                    <a:p>
                      <a:pPr algn="ctr"/>
                      <a:r>
                        <a:rPr lang="en-IN" dirty="0">
                          <a:latin typeface="Times New Roman" panose="02020603050405020304" pitchFamily="18" charset="0"/>
                          <a:cs typeface="Times New Roman" panose="02020603050405020304" pitchFamily="18" charset="0"/>
                        </a:rPr>
                        <a:t>02/05/2024</a:t>
                      </a:r>
                    </a:p>
                  </a:txBody>
                  <a:tcPr/>
                </a:tc>
                <a:extLst>
                  <a:ext uri="{0D108BD9-81ED-4DB2-BD59-A6C34878D82A}">
                    <a16:rowId xmlns:a16="http://schemas.microsoft.com/office/drawing/2014/main" val="1005175248"/>
                  </a:ext>
                </a:extLst>
              </a:tr>
            </a:tbl>
          </a:graphicData>
        </a:graphic>
      </p:graphicFrame>
    </p:spTree>
    <p:extLst>
      <p:ext uri="{BB962C8B-B14F-4D97-AF65-F5344CB8AC3E}">
        <p14:creationId xmlns:p14="http://schemas.microsoft.com/office/powerpoint/2010/main" val="116730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E803-CC68-56D0-CA16-4049CFD52E64}"/>
              </a:ext>
            </a:extLst>
          </p:cNvPr>
          <p:cNvSpPr>
            <a:spLocks noGrp="1"/>
          </p:cNvSpPr>
          <p:nvPr>
            <p:ph type="ctrTitle"/>
          </p:nvPr>
        </p:nvSpPr>
        <p:spPr>
          <a:xfrm>
            <a:off x="1524000" y="643944"/>
            <a:ext cx="9144000" cy="457670"/>
          </a:xfrm>
        </p:spPr>
        <p:txBody>
          <a:bodyPr>
            <a:noAutofit/>
          </a:bodyPr>
          <a:lstStyle/>
          <a:p>
            <a:pPr algn="l"/>
            <a:r>
              <a:rPr lang="en-US" sz="2800" b="1" dirty="0">
                <a:latin typeface="Times New Roman" panose="02020603050405020304" pitchFamily="18" charset="0"/>
                <a:cs typeface="Times New Roman" panose="02020603050405020304" pitchFamily="18" charset="0"/>
              </a:rPr>
              <a:t>OUTLINES OF THE PRESENTATION </a:t>
            </a:r>
            <a:endParaRPr lang="en-IN" sz="2800" b="1"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6CB8BDC5-8749-1700-BBB8-0F67A243C36F}"/>
              </a:ext>
            </a:extLst>
          </p:cNvPr>
          <p:cNvSpPr>
            <a:spLocks noGrp="1"/>
          </p:cNvSpPr>
          <p:nvPr>
            <p:ph type="subTitle" idx="1"/>
          </p:nvPr>
        </p:nvSpPr>
        <p:spPr>
          <a:xfrm>
            <a:off x="1524000" y="1197735"/>
            <a:ext cx="9144000" cy="5460641"/>
          </a:xfrm>
        </p:spPr>
        <p:txBody>
          <a:bodyPr>
            <a:normAutofit fontScale="85000" lnSpcReduction="20000"/>
          </a:bodyPr>
          <a:lstStyle/>
          <a:p>
            <a:pPr algn="l"/>
            <a:endParaRPr lang="en-US" sz="1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ABSTRACT</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PROBLEM STATEMENT</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LITERATURE SURVEY</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EXISTING SYSTEM</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PROPOSED SYSTEM</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SYSTEM REQUIREMENTS</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SYSTEM ARCHITECTURE</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FLOW CHART</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USE CASE DIAGRAMS</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ALGORITHM</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SAMPLE CODES</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WEBPAGE PREVIEW</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UPLOADED PAGE</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OUTPUTS SCREEN</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CONCLUSION</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FUTURE SCOPE</a:t>
            </a:r>
          </a:p>
          <a:p>
            <a:pPr marL="285750" indent="-285750" algn="l">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REFERENCES</a:t>
            </a:r>
          </a:p>
          <a:p>
            <a:pPr marL="285750" indent="-285750" algn="l">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1800" dirty="0">
              <a:latin typeface="Times New Roman" panose="02020603050405020304" pitchFamily="18" charset="0"/>
              <a:cs typeface="Times New Roman" panose="02020603050405020304" pitchFamily="18" charset="0"/>
            </a:endParaRPr>
          </a:p>
          <a:p>
            <a:pPr algn="l"/>
            <a:endParaRPr lang="en-US" sz="1800" dirty="0">
              <a:latin typeface="Times New Roman" panose="02020603050405020304" pitchFamily="18" charset="0"/>
              <a:cs typeface="Times New Roman" panose="02020603050405020304" pitchFamily="18" charset="0"/>
            </a:endParaRPr>
          </a:p>
        </p:txBody>
      </p:sp>
      <p:sp>
        <p:nvSpPr>
          <p:cNvPr id="5" name="Google Shape;208;p15">
            <a:extLst>
              <a:ext uri="{FF2B5EF4-FFF2-40B4-BE49-F238E27FC236}">
                <a16:creationId xmlns:a16="http://schemas.microsoft.com/office/drawing/2014/main" id="{61F87B50-557F-326B-6646-88661B445549}"/>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4</a:t>
            </a:fld>
            <a:endParaRPr sz="1400" b="0" i="0" u="none" strike="noStrike" cap="none" dirty="0">
              <a:solidFill>
                <a:srgbClr val="FFFFFF"/>
              </a:solidFill>
              <a:latin typeface="Libre Franklin"/>
              <a:ea typeface="Libre Franklin"/>
              <a:cs typeface="Libre Franklin"/>
              <a:sym typeface="Libre Franklin"/>
            </a:endParaRPr>
          </a:p>
        </p:txBody>
      </p:sp>
      <p:sp>
        <p:nvSpPr>
          <p:cNvPr id="6" name="Google Shape;93;p1">
            <a:extLst>
              <a:ext uri="{FF2B5EF4-FFF2-40B4-BE49-F238E27FC236}">
                <a16:creationId xmlns:a16="http://schemas.microsoft.com/office/drawing/2014/main" id="{828911C7-F972-AE4A-ED3B-C0BD3E66DD41}"/>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3631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C8124-7ED4-7BF9-AAE5-B32596B9F487}"/>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1B77E57D-9F3A-DD03-C622-FAE8ACB60603}"/>
              </a:ext>
            </a:extLst>
          </p:cNvPr>
          <p:cNvSpPr>
            <a:spLocks noGrp="1"/>
          </p:cNvSpPr>
          <p:nvPr>
            <p:ph idx="1"/>
          </p:nvPr>
        </p:nvSpPr>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Deepfake videos are manipulated videos that use advanced artificial intelligence and machine learning techniques to create a fake video that looks very realistic. Deepfake videos has become a growing concern in various domains, including politics, entertainment, and cybersecurity. These videos can be used to spread fake information and cause public tension. In response to this challenge, this project proposes a robust deepfake detection system that utilizes the power of Inception V3 and Gated Recurrent Unit  (GRU) algorithms . This technique involves the training to identify the most relevant features of a video and then using these features to detect manipulations. Inception V3 Convolution neural network to extract frame-level features, which are then used to train a GRU-based model to classify videos as real or manipulated.</a:t>
            </a:r>
            <a:r>
              <a:rPr lang="en-US" sz="1200" b="0" i="0" dirty="0">
                <a:solidFill>
                  <a:srgbClr val="0D0D0D"/>
                </a:solidFill>
                <a:effectLst/>
                <a:highlight>
                  <a:srgbClr val="FFFFFF"/>
                </a:highlight>
                <a:latin typeface="Söhne"/>
              </a:rPr>
              <a:t> </a:t>
            </a:r>
            <a:r>
              <a:rPr lang="en-US" sz="1800" dirty="0">
                <a:solidFill>
                  <a:srgbClr val="0D0D0D"/>
                </a:solidFill>
                <a:highlight>
                  <a:srgbClr val="FFFFFF"/>
                </a:highlight>
                <a:latin typeface="Times New Roman" panose="02020603050405020304" pitchFamily="18" charset="0"/>
                <a:cs typeface="Times New Roman" panose="02020603050405020304" pitchFamily="18" charset="0"/>
              </a:rPr>
              <a:t>T</a:t>
            </a:r>
            <a:r>
              <a:rPr lang="en-US" sz="1800" b="0" i="0" dirty="0">
                <a:solidFill>
                  <a:srgbClr val="0D0D0D"/>
                </a:solidFill>
                <a:effectLst/>
                <a:highlight>
                  <a:srgbClr val="FFFFFF"/>
                </a:highlight>
                <a:latin typeface="Times New Roman" panose="02020603050405020304" pitchFamily="18" charset="0"/>
                <a:cs typeface="Times New Roman" panose="02020603050405020304" pitchFamily="18" charset="0"/>
              </a:rPr>
              <a:t>he GRU model achieves 80% accuracy in classifying videos as real or manipulated.</a:t>
            </a:r>
            <a:endParaRPr lang="en-IN" sz="1800" dirty="0">
              <a:latin typeface="Times New Roman" panose="02020603050405020304" pitchFamily="18" charset="0"/>
              <a:cs typeface="Times New Roman" panose="02020603050405020304" pitchFamily="18" charset="0"/>
            </a:endParaRPr>
          </a:p>
        </p:txBody>
      </p:sp>
      <p:sp>
        <p:nvSpPr>
          <p:cNvPr id="6" name="Google Shape;93;p1">
            <a:extLst>
              <a:ext uri="{FF2B5EF4-FFF2-40B4-BE49-F238E27FC236}">
                <a16:creationId xmlns:a16="http://schemas.microsoft.com/office/drawing/2014/main" id="{029B5876-EE97-1A6B-E242-0E6F94171660}"/>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8" name="Google Shape;208;p15">
            <a:extLst>
              <a:ext uri="{FF2B5EF4-FFF2-40B4-BE49-F238E27FC236}">
                <a16:creationId xmlns:a16="http://schemas.microsoft.com/office/drawing/2014/main" id="{2DC95D33-B7F6-66D2-87AC-EB88D44F22DD}"/>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5</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80326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073F7-ACCC-1229-FE6F-869EFCA1C804}"/>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PROBLEM STATEMENT</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84C029-1E02-80AA-0B59-B9F4349C5C8D}"/>
              </a:ext>
            </a:extLst>
          </p:cNvPr>
          <p:cNvSpPr>
            <a:spLocks noGrp="1"/>
          </p:cNvSpPr>
          <p:nvPr>
            <p:ph idx="1"/>
          </p:nvPr>
        </p:nvSpPr>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The rise of deepfake videos is a serious threat in the world . Deep Fake  technology, which uses advanced machine learning algorithms to manipulate face in the videos. This technology has the potential to create convincing fake videos, images, and audio recordings that can be used to deceive people and spread misinformation. This has already resulted in political and social media and the problem is expected to worsen in the future. Therefore there is a need for the best solution that can detect and prevent deep fakes from spreading.  </a:t>
            </a:r>
            <a:endParaRPr lang="en-IN" sz="1800" dirty="0">
              <a:latin typeface="Times New Roman" panose="02020603050405020304" pitchFamily="18" charset="0"/>
              <a:cs typeface="Times New Roman" panose="02020603050405020304" pitchFamily="18" charset="0"/>
            </a:endParaRPr>
          </a:p>
        </p:txBody>
      </p:sp>
      <p:sp>
        <p:nvSpPr>
          <p:cNvPr id="6" name="Google Shape;93;p1">
            <a:extLst>
              <a:ext uri="{FF2B5EF4-FFF2-40B4-BE49-F238E27FC236}">
                <a16:creationId xmlns:a16="http://schemas.microsoft.com/office/drawing/2014/main" id="{16848734-D04C-1496-1773-5F4E298C09AA}"/>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CE262DCA-C8FA-DDC8-01FE-A0735C4A797F}"/>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6</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3585042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806371"/>
            <a:ext cx="10515600" cy="443070"/>
          </a:xfrm>
          <a:prstGeom prst="rect">
            <a:avLst/>
          </a:prstGeom>
        </p:spPr>
        <p:txBody>
          <a:bodyPr vert="horz" wrap="square" lIns="0" tIns="12065" rIns="0" bIns="0" rtlCol="0">
            <a:spAutoFit/>
          </a:bodyPr>
          <a:lstStyle/>
          <a:p>
            <a:pPr marL="12700" algn="just">
              <a:lnSpc>
                <a:spcPct val="100000"/>
              </a:lnSpc>
              <a:spcBef>
                <a:spcPts val="95"/>
              </a:spcBef>
            </a:pPr>
            <a:r>
              <a:rPr sz="2800" b="1" spc="-35" dirty="0">
                <a:latin typeface="Times New Roman" panose="02020603050405020304" pitchFamily="18" charset="0"/>
                <a:cs typeface="Times New Roman" panose="02020603050405020304" pitchFamily="18" charset="0"/>
              </a:rPr>
              <a:t>LITERATURE</a:t>
            </a:r>
            <a:r>
              <a:rPr sz="2800" b="1" spc="-60" dirty="0">
                <a:latin typeface="Times New Roman" panose="02020603050405020304" pitchFamily="18" charset="0"/>
                <a:cs typeface="Times New Roman" panose="02020603050405020304" pitchFamily="18" charset="0"/>
              </a:rPr>
              <a:t> </a:t>
            </a:r>
            <a:r>
              <a:rPr sz="2800" b="1" spc="-15" dirty="0">
                <a:latin typeface="Times New Roman" panose="02020603050405020304" pitchFamily="18" charset="0"/>
                <a:cs typeface="Times New Roman" panose="02020603050405020304" pitchFamily="18" charset="0"/>
              </a:rPr>
              <a:t>SURVEY</a:t>
            </a:r>
            <a:endParaRPr sz="2800" b="1"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CF833D0B-E249-2C14-33C7-715C440F5936}"/>
              </a:ext>
            </a:extLst>
          </p:cNvPr>
          <p:cNvSpPr>
            <a:spLocks noGrp="1"/>
          </p:cNvSpPr>
          <p:nvPr>
            <p:ph idx="1"/>
          </p:nvPr>
        </p:nvSpPr>
        <p:spPr/>
        <p:txBody>
          <a:bodyPr>
            <a:normAutofit/>
          </a:bodyPr>
          <a:lstStyle/>
          <a:p>
            <a:pPr marL="342900" indent="-342900" algn="just">
              <a:lnSpc>
                <a:spcPct val="150000"/>
              </a:lnSpc>
              <a:buFont typeface="+mj-lt"/>
              <a:buAutoNum type="arabicParenR"/>
            </a:pPr>
            <a:r>
              <a:rPr lang="en-IN" sz="1800" b="1" dirty="0" err="1">
                <a:latin typeface="Times New Roman" panose="02020603050405020304" pitchFamily="18" charset="0"/>
                <a:cs typeface="Times New Roman" panose="02020603050405020304" pitchFamily="18" charset="0"/>
              </a:rPr>
              <a:t>Peipeng</a:t>
            </a:r>
            <a:r>
              <a:rPr lang="en-IN" sz="1800" b="1" dirty="0">
                <a:latin typeface="Times New Roman" panose="02020603050405020304" pitchFamily="18" charset="0"/>
                <a:cs typeface="Times New Roman" panose="02020603050405020304" pitchFamily="18" charset="0"/>
              </a:rPr>
              <a:t> Yu &amp; </a:t>
            </a:r>
            <a:r>
              <a:rPr lang="en-IN" sz="1800" b="1" dirty="0" err="1">
                <a:latin typeface="Times New Roman" panose="02020603050405020304" pitchFamily="18" charset="0"/>
                <a:cs typeface="Times New Roman" panose="02020603050405020304" pitchFamily="18" charset="0"/>
              </a:rPr>
              <a:t>Zhihua</a:t>
            </a:r>
            <a:r>
              <a:rPr lang="en-IN" sz="1800" b="1" dirty="0">
                <a:latin typeface="Times New Roman" panose="02020603050405020304" pitchFamily="18" charset="0"/>
                <a:cs typeface="Times New Roman" panose="02020603050405020304" pitchFamily="18" charset="0"/>
              </a:rPr>
              <a:t> Xia, </a:t>
            </a:r>
            <a:r>
              <a:rPr lang="en-IN" sz="1800" dirty="0">
                <a:latin typeface="Times New Roman" panose="02020603050405020304" pitchFamily="18" charset="0"/>
                <a:cs typeface="Times New Roman" panose="02020603050405020304" pitchFamily="18" charset="0"/>
              </a:rPr>
              <a:t>conducted a review that aims to demonstrate the current research status of deepfake video detection, especially, generation process, several detection methods and existing benchmarks. It has been revealed that current detection methods are still insufficient to be applied in real scenes, and further research should pay more attention to the generalization and robustness.</a:t>
            </a:r>
          </a:p>
          <a:p>
            <a:pPr marL="342900" indent="-342900" algn="just">
              <a:lnSpc>
                <a:spcPct val="150000"/>
              </a:lnSpc>
              <a:buFont typeface="+mj-lt"/>
              <a:buAutoNum type="arabicParenR"/>
            </a:pPr>
            <a:r>
              <a:rPr lang="en-IN" sz="1800" b="1" dirty="0">
                <a:latin typeface="Times New Roman" panose="02020603050405020304" pitchFamily="18" charset="0"/>
                <a:cs typeface="Times New Roman" panose="02020603050405020304" pitchFamily="18" charset="0"/>
              </a:rPr>
              <a:t> Yang et al. (2020), </a:t>
            </a:r>
            <a:r>
              <a:rPr lang="en-IN" sz="1800" dirty="0">
                <a:latin typeface="Times New Roman" panose="02020603050405020304" pitchFamily="18" charset="0"/>
                <a:cs typeface="Times New Roman" panose="02020603050405020304" pitchFamily="18" charset="0"/>
              </a:rPr>
              <a:t>proposed a method of </a:t>
            </a:r>
            <a:r>
              <a:rPr lang="en-US" sz="1800" dirty="0">
                <a:latin typeface="Times New Roman" panose="02020603050405020304" pitchFamily="18" charset="0"/>
                <a:cs typeface="Times New Roman" panose="02020603050405020304" pitchFamily="18" charset="0"/>
              </a:rPr>
              <a:t>training a confrontational Deepfake model will contribute to a significant deterioration in the quality of the synthesized images.</a:t>
            </a:r>
          </a:p>
          <a:p>
            <a:pPr marL="342900" indent="-342900" algn="just">
              <a:lnSpc>
                <a:spcPct val="150000"/>
              </a:lnSpc>
              <a:buFont typeface="+mj-lt"/>
              <a:buAutoNum type="arabicParenR"/>
            </a:pPr>
            <a:r>
              <a:rPr lang="en-IN" sz="1800" b="1" dirty="0">
                <a:latin typeface="Times New Roman" panose="02020603050405020304" pitchFamily="18" charset="0"/>
                <a:cs typeface="Times New Roman" panose="02020603050405020304" pitchFamily="18" charset="0"/>
              </a:rPr>
              <a:t> </a:t>
            </a:r>
            <a:r>
              <a:rPr lang="en-IN" sz="1800" b="1" dirty="0" err="1">
                <a:latin typeface="Times New Roman" panose="02020603050405020304" pitchFamily="18" charset="0"/>
                <a:cs typeface="Times New Roman" panose="02020603050405020304" pitchFamily="18" charset="0"/>
              </a:rPr>
              <a:t>G¨uera</a:t>
            </a:r>
            <a:r>
              <a:rPr lang="en-IN" sz="1800" b="1" dirty="0">
                <a:latin typeface="Times New Roman" panose="02020603050405020304" pitchFamily="18" charset="0"/>
                <a:cs typeface="Times New Roman" panose="02020603050405020304" pitchFamily="18" charset="0"/>
              </a:rPr>
              <a:t> and </a:t>
            </a:r>
            <a:r>
              <a:rPr lang="en-IN" sz="1800" b="1" dirty="0" err="1">
                <a:latin typeface="Times New Roman" panose="02020603050405020304" pitchFamily="18" charset="0"/>
                <a:cs typeface="Times New Roman" panose="02020603050405020304" pitchFamily="18" charset="0"/>
              </a:rPr>
              <a:t>Delp</a:t>
            </a:r>
            <a:r>
              <a:rPr lang="en-IN"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explored the detection of deepfakes using neural network work on the extraction of facial features from the video at the level of frames. These can be improved with the addition of more layers to work on the quality of the video output.</a:t>
            </a:r>
          </a:p>
          <a:p>
            <a:pPr marL="342900" indent="-342900">
              <a:buFont typeface="+mj-lt"/>
              <a:buAutoNum type="arabicParenR"/>
            </a:pPr>
            <a:endParaRPr lang="en-IN" sz="1800" dirty="0">
              <a:latin typeface="Times New Roman" panose="02020603050405020304" pitchFamily="18" charset="0"/>
              <a:cs typeface="Times New Roman" panose="02020603050405020304" pitchFamily="18" charset="0"/>
            </a:endParaRPr>
          </a:p>
        </p:txBody>
      </p:sp>
      <p:sp>
        <p:nvSpPr>
          <p:cNvPr id="4" name="Google Shape;93;p1">
            <a:extLst>
              <a:ext uri="{FF2B5EF4-FFF2-40B4-BE49-F238E27FC236}">
                <a16:creationId xmlns:a16="http://schemas.microsoft.com/office/drawing/2014/main" id="{B909C4ED-D670-EAEC-F330-D2E3D68DE0A8}"/>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6" name="Google Shape;208;p15">
            <a:extLst>
              <a:ext uri="{FF2B5EF4-FFF2-40B4-BE49-F238E27FC236}">
                <a16:creationId xmlns:a16="http://schemas.microsoft.com/office/drawing/2014/main" id="{56929ADD-2B05-5AEE-B311-ACFC7239CF19}"/>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7</a:t>
            </a:fld>
            <a:endParaRPr sz="1400" b="0" i="0" u="none" strike="noStrike" cap="none" dirty="0">
              <a:solidFill>
                <a:srgbClr val="FFFFFF"/>
              </a:solidFill>
              <a:latin typeface="Libre Franklin"/>
              <a:ea typeface="Libre Franklin"/>
              <a:cs typeface="Libre Franklin"/>
              <a:sym typeface="Libre Franklin"/>
            </a:endParaRPr>
          </a:p>
        </p:txBody>
      </p:sp>
    </p:spTree>
  </p:cSld>
  <p:clrMapOvr>
    <a:masterClrMapping/>
  </p:clrMapOvr>
  <mc:AlternateContent xmlns:mc="http://schemas.openxmlformats.org/markup-compatibility/2006" xmlns:p14="http://schemas.microsoft.com/office/powerpoint/2010/main">
    <mc:Choice Requires="p14">
      <p:transition spd="slow" p14:dur="2000" advTm="139"/>
    </mc:Choice>
    <mc:Fallback xmlns="">
      <p:transition spd="slow" advTm="13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945C2-008A-906A-17E0-8EE53D7B1526}"/>
              </a:ext>
            </a:extLst>
          </p:cNvPr>
          <p:cNvSpPr>
            <a:spLocks noGrp="1"/>
          </p:cNvSpPr>
          <p:nvPr>
            <p:ph type="title"/>
          </p:nvPr>
        </p:nvSpPr>
        <p:spPr/>
        <p:txBody>
          <a:bodyPr>
            <a:normAutofit/>
          </a:bodyPr>
          <a:lstStyle/>
          <a:p>
            <a:r>
              <a:rPr lang="en-US" sz="2800" b="1" dirty="0">
                <a:latin typeface="Times New Roman" panose="02020603050405020304" pitchFamily="18" charset="0"/>
                <a:cs typeface="Times New Roman" panose="02020603050405020304" pitchFamily="18" charset="0"/>
              </a:rPr>
              <a:t>EXISTING SYSTEM</a:t>
            </a:r>
            <a:endParaRPr lang="en-IN" sz="2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6B3A36D-A616-A70F-60F7-012E1002290A}"/>
              </a:ext>
            </a:extLst>
          </p:cNvPr>
          <p:cNvSpPr>
            <a:spLocks noGrp="1"/>
          </p:cNvSpPr>
          <p:nvPr>
            <p:ph idx="1"/>
          </p:nvPr>
        </p:nvSpPr>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Existing systems for deepfake detection might include traditional approaches such as rule-based systems, basic video analysis techniques, Face Recognition techniques. These methods might lack the sophistication to effectively detect increasingly realistic deepfake videos generated by advanced AI and machine learning techniques</a:t>
            </a:r>
            <a:endParaRPr lang="en-IN" sz="1800" dirty="0">
              <a:latin typeface="Times New Roman" panose="02020603050405020304" pitchFamily="18" charset="0"/>
              <a:cs typeface="Times New Roman" panose="02020603050405020304" pitchFamily="18" charset="0"/>
            </a:endParaRPr>
          </a:p>
        </p:txBody>
      </p:sp>
      <p:sp>
        <p:nvSpPr>
          <p:cNvPr id="6" name="Google Shape;93;p1">
            <a:extLst>
              <a:ext uri="{FF2B5EF4-FFF2-40B4-BE49-F238E27FC236}">
                <a16:creationId xmlns:a16="http://schemas.microsoft.com/office/drawing/2014/main" id="{D914B141-F5BF-30A3-BCEC-05913C36E7AD}"/>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A0EECF37-6307-8689-EE68-3CDE48F7C406}"/>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8</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111317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A1B6E-A22B-4C6C-9C2F-7D34800FFB0B}"/>
              </a:ext>
            </a:extLst>
          </p:cNvPr>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3E7806DA-9851-4CC3-86DB-0E025E7B6C30}"/>
              </a:ext>
            </a:extLst>
          </p:cNvPr>
          <p:cNvSpPr>
            <a:spLocks noGrp="1"/>
          </p:cNvSpPr>
          <p:nvPr>
            <p:ph idx="1"/>
          </p:nvPr>
        </p:nvSpPr>
        <p:spPr>
          <a:xfrm>
            <a:off x="771832" y="1690688"/>
            <a:ext cx="10515600" cy="4351338"/>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The proposed system, utilizing Inception V3 and GRU(Gated Recurrent Unit), represents an advancement over traditional methods. Inception V3 is known for its ability to extract meaningful features from images, and GRU is effective in capturing temporal dependencies in sequences, making them a suitable combination for video analysis.</a:t>
            </a:r>
          </a:p>
          <a:p>
            <a:pPr marL="0" indent="0" algn="just">
              <a:lnSpc>
                <a:spcPct val="150000"/>
              </a:lnSpc>
              <a:buNone/>
            </a:pPr>
            <a:endParaRPr lang="en-US" dirty="0"/>
          </a:p>
          <a:p>
            <a:pPr marL="0" indent="0" algn="just">
              <a:lnSpc>
                <a:spcPct val="150000"/>
              </a:lnSpc>
              <a:buNone/>
            </a:pPr>
            <a:endParaRPr lang="en-IN" dirty="0"/>
          </a:p>
        </p:txBody>
      </p:sp>
      <p:sp>
        <p:nvSpPr>
          <p:cNvPr id="6" name="Google Shape;93;p1">
            <a:extLst>
              <a:ext uri="{FF2B5EF4-FFF2-40B4-BE49-F238E27FC236}">
                <a16:creationId xmlns:a16="http://schemas.microsoft.com/office/drawing/2014/main" id="{9718E105-B435-FB29-9450-8BD1827E0564}"/>
              </a:ext>
            </a:extLst>
          </p:cNvPr>
          <p:cNvSpPr/>
          <p:nvPr/>
        </p:nvSpPr>
        <p:spPr>
          <a:xfrm>
            <a:off x="114299" y="76200"/>
            <a:ext cx="11957957" cy="6705600"/>
          </a:xfrm>
          <a:prstGeom prst="roundRect">
            <a:avLst>
              <a:gd name="adj" fmla="val 4862"/>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Times New Roman"/>
              <a:ea typeface="Times New Roman"/>
              <a:cs typeface="Times New Roman"/>
              <a:sym typeface="Times New Roman"/>
            </a:endParaRPr>
          </a:p>
        </p:txBody>
      </p:sp>
      <p:sp>
        <p:nvSpPr>
          <p:cNvPr id="7" name="Google Shape;208;p15">
            <a:extLst>
              <a:ext uri="{FF2B5EF4-FFF2-40B4-BE49-F238E27FC236}">
                <a16:creationId xmlns:a16="http://schemas.microsoft.com/office/drawing/2014/main" id="{B15CA3F3-E4B0-2EC1-090B-4F34EBA42758}"/>
              </a:ext>
            </a:extLst>
          </p:cNvPr>
          <p:cNvSpPr/>
          <p:nvPr/>
        </p:nvSpPr>
        <p:spPr>
          <a:xfrm>
            <a:off x="11020967" y="6070541"/>
            <a:ext cx="457200" cy="457200"/>
          </a:xfrm>
          <a:prstGeom prst="ellipse">
            <a:avLst/>
          </a:prstGeom>
          <a:solidFill>
            <a:srgbClr val="D34817"/>
          </a:solidFill>
          <a:ln>
            <a:noFill/>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FFFFFF"/>
              </a:buClr>
              <a:buSzPts val="1400"/>
              <a:buFont typeface="Libre Franklin"/>
              <a:buNone/>
            </a:pPr>
            <a:fld id="{00000000-1234-1234-1234-123412341234}" type="slidenum">
              <a:rPr lang="en-US" sz="1400" b="0" i="0" u="none" strike="noStrike" cap="none">
                <a:solidFill>
                  <a:srgbClr val="FFFFFF"/>
                </a:solidFill>
                <a:latin typeface="Libre Franklin"/>
                <a:ea typeface="Libre Franklin"/>
                <a:cs typeface="Libre Franklin"/>
                <a:sym typeface="Libre Franklin"/>
              </a:rPr>
              <a:t>9</a:t>
            </a:fld>
            <a:endParaRPr sz="1400" b="0" i="0" u="none" strike="noStrike" cap="none" dirty="0">
              <a:solidFill>
                <a:srgbClr val="FFFFFF"/>
              </a:solidFill>
              <a:latin typeface="Libre Franklin"/>
              <a:ea typeface="Libre Franklin"/>
              <a:cs typeface="Libre Franklin"/>
              <a:sym typeface="Libre Franklin"/>
            </a:endParaRPr>
          </a:p>
        </p:txBody>
      </p:sp>
    </p:spTree>
    <p:extLst>
      <p:ext uri="{BB962C8B-B14F-4D97-AF65-F5344CB8AC3E}">
        <p14:creationId xmlns:p14="http://schemas.microsoft.com/office/powerpoint/2010/main" val="2456555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3099</TotalTime>
  <Words>1256</Words>
  <Application>Microsoft Office PowerPoint</Application>
  <PresentationFormat>Widescreen</PresentationFormat>
  <Paragraphs>138</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Libre Franklin</vt:lpstr>
      <vt:lpstr>Söhne</vt:lpstr>
      <vt:lpstr>Times New Roman</vt:lpstr>
      <vt:lpstr>Wingdings</vt:lpstr>
      <vt:lpstr>Office Theme</vt:lpstr>
      <vt:lpstr> DEEPFAKE  FACE DETECTION</vt:lpstr>
      <vt:lpstr>PowerPoint Presentation</vt:lpstr>
      <vt:lpstr>PowerPoint Presentation</vt:lpstr>
      <vt:lpstr>OUTLINES OF THE PRESENTATION </vt:lpstr>
      <vt:lpstr>ABSTRACT</vt:lpstr>
      <vt:lpstr>PROBLEM STATEMENT</vt:lpstr>
      <vt:lpstr>LITERATURE SURVEY</vt:lpstr>
      <vt:lpstr>EXISTING SYSTEM</vt:lpstr>
      <vt:lpstr>PROPOSED SYSTEM</vt:lpstr>
      <vt:lpstr>          SYSTEM REQUIREMENTS</vt:lpstr>
      <vt:lpstr>SYSTEM IMPLEMENTATION </vt:lpstr>
      <vt:lpstr>FLOW CHART</vt:lpstr>
      <vt:lpstr>USE CASE DIAGRAM</vt:lpstr>
      <vt:lpstr>USE CASE DIAGRAM</vt:lpstr>
      <vt:lpstr>ALGORITHM –GRU(Gated Recurrent Unit)</vt:lpstr>
      <vt:lpstr>SAMPLE CODE</vt:lpstr>
      <vt:lpstr>SAMPLE CODE</vt:lpstr>
      <vt:lpstr>SAMPLE CODE</vt:lpstr>
      <vt:lpstr>SAMPLE CODE</vt:lpstr>
      <vt:lpstr>SAMPLE CODE</vt:lpstr>
      <vt:lpstr>SAMPLE CODE</vt:lpstr>
      <vt:lpstr>WEBPAGE PREVIEW </vt:lpstr>
      <vt:lpstr>    UPLOADED PAGE</vt:lpstr>
      <vt:lpstr>    OUTPUT SCREEN</vt:lpstr>
      <vt:lpstr>CONCLUSION</vt:lpstr>
      <vt:lpstr>FUTURE SCOPE</vt:lpstr>
      <vt:lpstr>   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BHARGAV CHINTAKAYALA</dc:creator>
  <cp:lastModifiedBy>murali krishna</cp:lastModifiedBy>
  <cp:revision>152</cp:revision>
  <dcterms:created xsi:type="dcterms:W3CDTF">2023-10-04T09:24:26Z</dcterms:created>
  <dcterms:modified xsi:type="dcterms:W3CDTF">2024-05-06T14:13:40Z</dcterms:modified>
</cp:coreProperties>
</file>